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63" r:id="rId2"/>
    <p:sldId id="409" r:id="rId3"/>
    <p:sldId id="411" r:id="rId4"/>
    <p:sldId id="410" r:id="rId5"/>
    <p:sldId id="412" r:id="rId6"/>
    <p:sldId id="413" r:id="rId7"/>
    <p:sldId id="414" r:id="rId8"/>
    <p:sldId id="415" r:id="rId9"/>
    <p:sldId id="416" r:id="rId10"/>
    <p:sldId id="417" r:id="rId11"/>
    <p:sldId id="418" r:id="rId12"/>
    <p:sldId id="419" r:id="rId13"/>
    <p:sldId id="420" r:id="rId14"/>
    <p:sldId id="42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Isaacs (US - NC)" initials="KI(-N"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1" autoAdjust="0"/>
    <p:restoredTop sz="47236" autoAdjust="0"/>
  </p:normalViewPr>
  <p:slideViewPr>
    <p:cSldViewPr>
      <p:cViewPr varScale="1">
        <p:scale>
          <a:sx n="35" d="100"/>
          <a:sy n="35" d="100"/>
        </p:scale>
        <p:origin x="-213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5C1BE8-94BA-4B9B-B5D4-CFFA57A757A4}"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4AA87C76-1FB2-4B7B-B8C4-FBBD4DE7233F}">
      <dgm:prSet phldrT="[Text]"/>
      <dgm:spPr/>
      <dgm:t>
        <a:bodyPr/>
        <a:lstStyle/>
        <a:p>
          <a:r>
            <a:rPr lang="en-US" dirty="0" smtClean="0"/>
            <a:t>Off Site Visit</a:t>
          </a:r>
          <a:endParaRPr lang="en-US" dirty="0"/>
        </a:p>
      </dgm:t>
    </dgm:pt>
    <dgm:pt modelId="{998E1778-147C-421B-B068-DEAE5E6BFA33}" type="parTrans" cxnId="{4360218A-D226-4AF7-BCD5-D82A75DC2512}">
      <dgm:prSet/>
      <dgm:spPr/>
      <dgm:t>
        <a:bodyPr/>
        <a:lstStyle/>
        <a:p>
          <a:endParaRPr lang="en-US"/>
        </a:p>
      </dgm:t>
    </dgm:pt>
    <dgm:pt modelId="{D596A1DC-257A-4A90-AB04-E79881254980}" type="sibTrans" cxnId="{4360218A-D226-4AF7-BCD5-D82A75DC2512}">
      <dgm:prSet/>
      <dgm:spPr/>
      <dgm:t>
        <a:bodyPr/>
        <a:lstStyle/>
        <a:p>
          <a:endParaRPr lang="en-US"/>
        </a:p>
      </dgm:t>
    </dgm:pt>
    <dgm:pt modelId="{7AB61117-4C9A-48D2-B26C-2B03EBD9F7A3}">
      <dgm:prSet phldrT="[Text]"/>
      <dgm:spPr/>
      <dgm:t>
        <a:bodyPr/>
        <a:lstStyle/>
        <a:p>
          <a:r>
            <a:rPr lang="en-US" dirty="0" smtClean="0"/>
            <a:t>Conduct Study Procedures</a:t>
          </a:r>
          <a:endParaRPr lang="en-US" dirty="0"/>
        </a:p>
      </dgm:t>
    </dgm:pt>
    <dgm:pt modelId="{0F589D59-FBBA-4D7A-AB11-44596D84FE94}" type="parTrans" cxnId="{5847ACF8-EC7E-46AA-8280-F35CE97C6095}">
      <dgm:prSet/>
      <dgm:spPr/>
      <dgm:t>
        <a:bodyPr/>
        <a:lstStyle/>
        <a:p>
          <a:endParaRPr lang="en-US"/>
        </a:p>
      </dgm:t>
    </dgm:pt>
    <dgm:pt modelId="{523BE868-C9BD-42E5-8679-C99A2DF13D01}" type="sibTrans" cxnId="{5847ACF8-EC7E-46AA-8280-F35CE97C6095}">
      <dgm:prSet/>
      <dgm:spPr/>
      <dgm:t>
        <a:bodyPr/>
        <a:lstStyle/>
        <a:p>
          <a:endParaRPr lang="en-US"/>
        </a:p>
      </dgm:t>
    </dgm:pt>
    <dgm:pt modelId="{CBBCF875-2BCC-4198-8765-A722643CA32D}">
      <dgm:prSet phldrT="[Text]"/>
      <dgm:spPr/>
      <dgm:t>
        <a:bodyPr/>
        <a:lstStyle/>
        <a:p>
          <a:r>
            <a:rPr lang="en-US" dirty="0" smtClean="0"/>
            <a:t>Requires Signed IC</a:t>
          </a:r>
          <a:endParaRPr lang="en-US" dirty="0"/>
        </a:p>
      </dgm:t>
    </dgm:pt>
    <dgm:pt modelId="{2C2820C1-39A1-4766-AA0E-49F91F7BC9C8}" type="parTrans" cxnId="{02B3EB4D-3360-4E48-9F4D-1F7A7948D349}">
      <dgm:prSet/>
      <dgm:spPr/>
      <dgm:t>
        <a:bodyPr/>
        <a:lstStyle/>
        <a:p>
          <a:endParaRPr lang="en-US"/>
        </a:p>
      </dgm:t>
    </dgm:pt>
    <dgm:pt modelId="{3F1B6D46-8953-42BF-A0D3-6927887BC8B6}" type="sibTrans" cxnId="{02B3EB4D-3360-4E48-9F4D-1F7A7948D349}">
      <dgm:prSet/>
      <dgm:spPr/>
      <dgm:t>
        <a:bodyPr/>
        <a:lstStyle/>
        <a:p>
          <a:endParaRPr lang="en-US"/>
        </a:p>
      </dgm:t>
    </dgm:pt>
    <dgm:pt modelId="{607B3354-E93A-452A-B290-31A0087EB878}">
      <dgm:prSet phldrT="[Text]"/>
      <dgm:spPr/>
      <dgm:t>
        <a:bodyPr/>
        <a:lstStyle/>
        <a:p>
          <a:r>
            <a:rPr lang="en-US" dirty="0" smtClean="0"/>
            <a:t>Outreach</a:t>
          </a:r>
          <a:endParaRPr lang="en-US" dirty="0"/>
        </a:p>
      </dgm:t>
    </dgm:pt>
    <dgm:pt modelId="{2EAA8936-8247-4498-B80A-34E6FA7EECF9}" type="parTrans" cxnId="{D51630D2-5678-4C18-86C2-24F1A697E78B}">
      <dgm:prSet/>
      <dgm:spPr/>
      <dgm:t>
        <a:bodyPr/>
        <a:lstStyle/>
        <a:p>
          <a:endParaRPr lang="en-US"/>
        </a:p>
      </dgm:t>
    </dgm:pt>
    <dgm:pt modelId="{2643CFE8-5181-41A1-B07D-55F2CD0D5737}" type="sibTrans" cxnId="{D51630D2-5678-4C18-86C2-24F1A697E78B}">
      <dgm:prSet/>
      <dgm:spPr/>
      <dgm:t>
        <a:bodyPr/>
        <a:lstStyle/>
        <a:p>
          <a:endParaRPr lang="en-US"/>
        </a:p>
      </dgm:t>
    </dgm:pt>
    <dgm:pt modelId="{AD8525D7-DCDC-4BFD-A583-3BA0D98AFE34}">
      <dgm:prSet phldrT="[Text]"/>
      <dgm:spPr/>
      <dgm:t>
        <a:bodyPr/>
        <a:lstStyle/>
        <a:p>
          <a:r>
            <a:rPr lang="en-US" dirty="0" smtClean="0"/>
            <a:t>Purposes of Tracing</a:t>
          </a:r>
          <a:endParaRPr lang="en-US" dirty="0"/>
        </a:p>
      </dgm:t>
    </dgm:pt>
    <dgm:pt modelId="{165AB2B9-C079-494E-B056-08F17F2ED90A}" type="parTrans" cxnId="{26888A32-8714-449D-9BD2-03549BFE9487}">
      <dgm:prSet/>
      <dgm:spPr/>
      <dgm:t>
        <a:bodyPr/>
        <a:lstStyle/>
        <a:p>
          <a:endParaRPr lang="en-US"/>
        </a:p>
      </dgm:t>
    </dgm:pt>
    <dgm:pt modelId="{636D4886-2766-446F-9BFA-FF80274BA471}" type="sibTrans" cxnId="{26888A32-8714-449D-9BD2-03549BFE9487}">
      <dgm:prSet/>
      <dgm:spPr/>
      <dgm:t>
        <a:bodyPr/>
        <a:lstStyle/>
        <a:p>
          <a:endParaRPr lang="en-US"/>
        </a:p>
      </dgm:t>
    </dgm:pt>
    <dgm:pt modelId="{3D1CA93B-DE3D-4414-B782-CF8493B53B20}">
      <dgm:prSet phldrT="[Text]"/>
      <dgm:spPr/>
      <dgm:t>
        <a:bodyPr/>
        <a:lstStyle/>
        <a:p>
          <a:r>
            <a:rPr lang="en-US" dirty="0" smtClean="0"/>
            <a:t>Does not require IC*</a:t>
          </a:r>
          <a:endParaRPr lang="en-US" dirty="0"/>
        </a:p>
      </dgm:t>
    </dgm:pt>
    <dgm:pt modelId="{43225611-2B53-4B0E-A09F-BD76D86AD77D}" type="parTrans" cxnId="{B60D633D-F4D4-4379-9751-2BE282FC709C}">
      <dgm:prSet/>
      <dgm:spPr/>
      <dgm:t>
        <a:bodyPr/>
        <a:lstStyle/>
        <a:p>
          <a:endParaRPr lang="en-US"/>
        </a:p>
      </dgm:t>
    </dgm:pt>
    <dgm:pt modelId="{A8BCF412-C6AB-450A-A9ED-DF4B269C3A27}" type="sibTrans" cxnId="{B60D633D-F4D4-4379-9751-2BE282FC709C}">
      <dgm:prSet/>
      <dgm:spPr/>
      <dgm:t>
        <a:bodyPr/>
        <a:lstStyle/>
        <a:p>
          <a:endParaRPr lang="en-US"/>
        </a:p>
      </dgm:t>
    </dgm:pt>
    <dgm:pt modelId="{BD21D4B5-B42A-4C12-96CB-EF565CA8D5F5}" type="pres">
      <dgm:prSet presAssocID="{135C1BE8-94BA-4B9B-B5D4-CFFA57A757A4}" presName="Name0" presStyleCnt="0">
        <dgm:presLayoutVars>
          <dgm:chPref val="3"/>
          <dgm:dir/>
          <dgm:animLvl val="lvl"/>
          <dgm:resizeHandles/>
        </dgm:presLayoutVars>
      </dgm:prSet>
      <dgm:spPr/>
      <dgm:t>
        <a:bodyPr/>
        <a:lstStyle/>
        <a:p>
          <a:endParaRPr lang="en-US"/>
        </a:p>
      </dgm:t>
    </dgm:pt>
    <dgm:pt modelId="{20869769-4929-4C8D-80AC-11C45B11084B}" type="pres">
      <dgm:prSet presAssocID="{4AA87C76-1FB2-4B7B-B8C4-FBBD4DE7233F}" presName="horFlow" presStyleCnt="0"/>
      <dgm:spPr/>
    </dgm:pt>
    <dgm:pt modelId="{2BEBFBF7-15C7-43F9-930E-FE111DE2FD7B}" type="pres">
      <dgm:prSet presAssocID="{4AA87C76-1FB2-4B7B-B8C4-FBBD4DE7233F}" presName="bigChev" presStyleLbl="node1" presStyleIdx="0" presStyleCnt="2"/>
      <dgm:spPr/>
      <dgm:t>
        <a:bodyPr/>
        <a:lstStyle/>
        <a:p>
          <a:endParaRPr lang="en-US"/>
        </a:p>
      </dgm:t>
    </dgm:pt>
    <dgm:pt modelId="{B28831CE-0E97-46C8-9F29-3F0F2636C048}" type="pres">
      <dgm:prSet presAssocID="{0F589D59-FBBA-4D7A-AB11-44596D84FE94}" presName="parTrans" presStyleCnt="0"/>
      <dgm:spPr/>
    </dgm:pt>
    <dgm:pt modelId="{58C1AB1A-4DF4-444F-A0DC-046089677F1F}" type="pres">
      <dgm:prSet presAssocID="{7AB61117-4C9A-48D2-B26C-2B03EBD9F7A3}" presName="node" presStyleLbl="alignAccFollowNode1" presStyleIdx="0" presStyleCnt="4">
        <dgm:presLayoutVars>
          <dgm:bulletEnabled val="1"/>
        </dgm:presLayoutVars>
      </dgm:prSet>
      <dgm:spPr/>
      <dgm:t>
        <a:bodyPr/>
        <a:lstStyle/>
        <a:p>
          <a:endParaRPr lang="en-US"/>
        </a:p>
      </dgm:t>
    </dgm:pt>
    <dgm:pt modelId="{A7D228F0-4507-4D4F-A1B2-7BE8CE4DC2FA}" type="pres">
      <dgm:prSet presAssocID="{523BE868-C9BD-42E5-8679-C99A2DF13D01}" presName="sibTrans" presStyleCnt="0"/>
      <dgm:spPr/>
    </dgm:pt>
    <dgm:pt modelId="{AE37F303-C3D6-41D6-B520-2EDAF5AD416A}" type="pres">
      <dgm:prSet presAssocID="{CBBCF875-2BCC-4198-8765-A722643CA32D}" presName="node" presStyleLbl="alignAccFollowNode1" presStyleIdx="1" presStyleCnt="4">
        <dgm:presLayoutVars>
          <dgm:bulletEnabled val="1"/>
        </dgm:presLayoutVars>
      </dgm:prSet>
      <dgm:spPr/>
      <dgm:t>
        <a:bodyPr/>
        <a:lstStyle/>
        <a:p>
          <a:endParaRPr lang="en-US"/>
        </a:p>
      </dgm:t>
    </dgm:pt>
    <dgm:pt modelId="{F538B578-782D-45E6-819C-01D239B8C770}" type="pres">
      <dgm:prSet presAssocID="{4AA87C76-1FB2-4B7B-B8C4-FBBD4DE7233F}" presName="vSp" presStyleCnt="0"/>
      <dgm:spPr/>
    </dgm:pt>
    <dgm:pt modelId="{6EF56CE0-B8BC-4469-A3F0-496E0D74C501}" type="pres">
      <dgm:prSet presAssocID="{607B3354-E93A-452A-B290-31A0087EB878}" presName="horFlow" presStyleCnt="0"/>
      <dgm:spPr/>
    </dgm:pt>
    <dgm:pt modelId="{842B2FEE-F925-4929-AC30-A4A3C7B67035}" type="pres">
      <dgm:prSet presAssocID="{607B3354-E93A-452A-B290-31A0087EB878}" presName="bigChev" presStyleLbl="node1" presStyleIdx="1" presStyleCnt="2"/>
      <dgm:spPr/>
      <dgm:t>
        <a:bodyPr/>
        <a:lstStyle/>
        <a:p>
          <a:endParaRPr lang="en-US"/>
        </a:p>
      </dgm:t>
    </dgm:pt>
    <dgm:pt modelId="{D9BB3D14-3AD8-450E-B0A7-0D715CBC54D7}" type="pres">
      <dgm:prSet presAssocID="{165AB2B9-C079-494E-B056-08F17F2ED90A}" presName="parTrans" presStyleCnt="0"/>
      <dgm:spPr/>
    </dgm:pt>
    <dgm:pt modelId="{7EB3E6F5-C950-4D60-B33B-2B070AEC1818}" type="pres">
      <dgm:prSet presAssocID="{AD8525D7-DCDC-4BFD-A583-3BA0D98AFE34}" presName="node" presStyleLbl="alignAccFollowNode1" presStyleIdx="2" presStyleCnt="4">
        <dgm:presLayoutVars>
          <dgm:bulletEnabled val="1"/>
        </dgm:presLayoutVars>
      </dgm:prSet>
      <dgm:spPr/>
      <dgm:t>
        <a:bodyPr/>
        <a:lstStyle/>
        <a:p>
          <a:endParaRPr lang="en-US"/>
        </a:p>
      </dgm:t>
    </dgm:pt>
    <dgm:pt modelId="{8B82C3EC-BEF8-418C-9A1A-C1A063CF0950}" type="pres">
      <dgm:prSet presAssocID="{636D4886-2766-446F-9BFA-FF80274BA471}" presName="sibTrans" presStyleCnt="0"/>
      <dgm:spPr/>
    </dgm:pt>
    <dgm:pt modelId="{1D538D1C-8644-4143-B7AA-C8D444615CBB}" type="pres">
      <dgm:prSet presAssocID="{3D1CA93B-DE3D-4414-B782-CF8493B53B20}" presName="node" presStyleLbl="alignAccFollowNode1" presStyleIdx="3" presStyleCnt="4">
        <dgm:presLayoutVars>
          <dgm:bulletEnabled val="1"/>
        </dgm:presLayoutVars>
      </dgm:prSet>
      <dgm:spPr/>
      <dgm:t>
        <a:bodyPr/>
        <a:lstStyle/>
        <a:p>
          <a:endParaRPr lang="en-US"/>
        </a:p>
      </dgm:t>
    </dgm:pt>
  </dgm:ptLst>
  <dgm:cxnLst>
    <dgm:cxn modelId="{5847ACF8-EC7E-46AA-8280-F35CE97C6095}" srcId="{4AA87C76-1FB2-4B7B-B8C4-FBBD4DE7233F}" destId="{7AB61117-4C9A-48D2-B26C-2B03EBD9F7A3}" srcOrd="0" destOrd="0" parTransId="{0F589D59-FBBA-4D7A-AB11-44596D84FE94}" sibTransId="{523BE868-C9BD-42E5-8679-C99A2DF13D01}"/>
    <dgm:cxn modelId="{F3A99C21-7E4D-4FAF-8000-0AB19A3474EA}" type="presOf" srcId="{607B3354-E93A-452A-B290-31A0087EB878}" destId="{842B2FEE-F925-4929-AC30-A4A3C7B67035}" srcOrd="0" destOrd="0" presId="urn:microsoft.com/office/officeart/2005/8/layout/lProcess3"/>
    <dgm:cxn modelId="{D51630D2-5678-4C18-86C2-24F1A697E78B}" srcId="{135C1BE8-94BA-4B9B-B5D4-CFFA57A757A4}" destId="{607B3354-E93A-452A-B290-31A0087EB878}" srcOrd="1" destOrd="0" parTransId="{2EAA8936-8247-4498-B80A-34E6FA7EECF9}" sibTransId="{2643CFE8-5181-41A1-B07D-55F2CD0D5737}"/>
    <dgm:cxn modelId="{0776675F-A45F-4DFC-8935-3D5C72DF100D}" type="presOf" srcId="{135C1BE8-94BA-4B9B-B5D4-CFFA57A757A4}" destId="{BD21D4B5-B42A-4C12-96CB-EF565CA8D5F5}" srcOrd="0" destOrd="0" presId="urn:microsoft.com/office/officeart/2005/8/layout/lProcess3"/>
    <dgm:cxn modelId="{4360218A-D226-4AF7-BCD5-D82A75DC2512}" srcId="{135C1BE8-94BA-4B9B-B5D4-CFFA57A757A4}" destId="{4AA87C76-1FB2-4B7B-B8C4-FBBD4DE7233F}" srcOrd="0" destOrd="0" parTransId="{998E1778-147C-421B-B068-DEAE5E6BFA33}" sibTransId="{D596A1DC-257A-4A90-AB04-E79881254980}"/>
    <dgm:cxn modelId="{02B3EB4D-3360-4E48-9F4D-1F7A7948D349}" srcId="{4AA87C76-1FB2-4B7B-B8C4-FBBD4DE7233F}" destId="{CBBCF875-2BCC-4198-8765-A722643CA32D}" srcOrd="1" destOrd="0" parTransId="{2C2820C1-39A1-4766-AA0E-49F91F7BC9C8}" sibTransId="{3F1B6D46-8953-42BF-A0D3-6927887BC8B6}"/>
    <dgm:cxn modelId="{B60D633D-F4D4-4379-9751-2BE282FC709C}" srcId="{607B3354-E93A-452A-B290-31A0087EB878}" destId="{3D1CA93B-DE3D-4414-B782-CF8493B53B20}" srcOrd="1" destOrd="0" parTransId="{43225611-2B53-4B0E-A09F-BD76D86AD77D}" sibTransId="{A8BCF412-C6AB-450A-A9ED-DF4B269C3A27}"/>
    <dgm:cxn modelId="{6638CEF1-6CF3-4DC7-B384-195FE068C62B}" type="presOf" srcId="{CBBCF875-2BCC-4198-8765-A722643CA32D}" destId="{AE37F303-C3D6-41D6-B520-2EDAF5AD416A}" srcOrd="0" destOrd="0" presId="urn:microsoft.com/office/officeart/2005/8/layout/lProcess3"/>
    <dgm:cxn modelId="{E2A6DEB5-7DEE-496F-B48E-F20FA9448A69}" type="presOf" srcId="{3D1CA93B-DE3D-4414-B782-CF8493B53B20}" destId="{1D538D1C-8644-4143-B7AA-C8D444615CBB}" srcOrd="0" destOrd="0" presId="urn:microsoft.com/office/officeart/2005/8/layout/lProcess3"/>
    <dgm:cxn modelId="{26888A32-8714-449D-9BD2-03549BFE9487}" srcId="{607B3354-E93A-452A-B290-31A0087EB878}" destId="{AD8525D7-DCDC-4BFD-A583-3BA0D98AFE34}" srcOrd="0" destOrd="0" parTransId="{165AB2B9-C079-494E-B056-08F17F2ED90A}" sibTransId="{636D4886-2766-446F-9BFA-FF80274BA471}"/>
    <dgm:cxn modelId="{B2E963EC-1DDF-4F37-B0BB-CA60184E6130}" type="presOf" srcId="{7AB61117-4C9A-48D2-B26C-2B03EBD9F7A3}" destId="{58C1AB1A-4DF4-444F-A0DC-046089677F1F}" srcOrd="0" destOrd="0" presId="urn:microsoft.com/office/officeart/2005/8/layout/lProcess3"/>
    <dgm:cxn modelId="{3109D5C7-B0F8-4204-B3F8-8BBFC751E00F}" type="presOf" srcId="{AD8525D7-DCDC-4BFD-A583-3BA0D98AFE34}" destId="{7EB3E6F5-C950-4D60-B33B-2B070AEC1818}" srcOrd="0" destOrd="0" presId="urn:microsoft.com/office/officeart/2005/8/layout/lProcess3"/>
    <dgm:cxn modelId="{6BF4C323-C292-4CE1-9F1F-CB851AC3D8C3}" type="presOf" srcId="{4AA87C76-1FB2-4B7B-B8C4-FBBD4DE7233F}" destId="{2BEBFBF7-15C7-43F9-930E-FE111DE2FD7B}" srcOrd="0" destOrd="0" presId="urn:microsoft.com/office/officeart/2005/8/layout/lProcess3"/>
    <dgm:cxn modelId="{92531E80-A7EC-4DC7-BB40-44300235F651}" type="presParOf" srcId="{BD21D4B5-B42A-4C12-96CB-EF565CA8D5F5}" destId="{20869769-4929-4C8D-80AC-11C45B11084B}" srcOrd="0" destOrd="0" presId="urn:microsoft.com/office/officeart/2005/8/layout/lProcess3"/>
    <dgm:cxn modelId="{6C8AA904-97E6-4144-81F7-7116DBF67064}" type="presParOf" srcId="{20869769-4929-4C8D-80AC-11C45B11084B}" destId="{2BEBFBF7-15C7-43F9-930E-FE111DE2FD7B}" srcOrd="0" destOrd="0" presId="urn:microsoft.com/office/officeart/2005/8/layout/lProcess3"/>
    <dgm:cxn modelId="{4FA773B2-9B60-42E1-BC6F-C4B67BB4D717}" type="presParOf" srcId="{20869769-4929-4C8D-80AC-11C45B11084B}" destId="{B28831CE-0E97-46C8-9F29-3F0F2636C048}" srcOrd="1" destOrd="0" presId="urn:microsoft.com/office/officeart/2005/8/layout/lProcess3"/>
    <dgm:cxn modelId="{DC25B1F9-C991-4351-B600-3586D3D87B99}" type="presParOf" srcId="{20869769-4929-4C8D-80AC-11C45B11084B}" destId="{58C1AB1A-4DF4-444F-A0DC-046089677F1F}" srcOrd="2" destOrd="0" presId="urn:microsoft.com/office/officeart/2005/8/layout/lProcess3"/>
    <dgm:cxn modelId="{36A144E6-626B-4B7D-95CB-AF4E56431EEC}" type="presParOf" srcId="{20869769-4929-4C8D-80AC-11C45B11084B}" destId="{A7D228F0-4507-4D4F-A1B2-7BE8CE4DC2FA}" srcOrd="3" destOrd="0" presId="urn:microsoft.com/office/officeart/2005/8/layout/lProcess3"/>
    <dgm:cxn modelId="{91278E95-42EA-4DCE-82A7-2082CDF7F2A2}" type="presParOf" srcId="{20869769-4929-4C8D-80AC-11C45B11084B}" destId="{AE37F303-C3D6-41D6-B520-2EDAF5AD416A}" srcOrd="4" destOrd="0" presId="urn:microsoft.com/office/officeart/2005/8/layout/lProcess3"/>
    <dgm:cxn modelId="{E2B69FF3-8098-482E-8BB0-0B911B452F1E}" type="presParOf" srcId="{BD21D4B5-B42A-4C12-96CB-EF565CA8D5F5}" destId="{F538B578-782D-45E6-819C-01D239B8C770}" srcOrd="1" destOrd="0" presId="urn:microsoft.com/office/officeart/2005/8/layout/lProcess3"/>
    <dgm:cxn modelId="{181AAD67-ACA5-4BB8-AB33-662EEE9B4A8A}" type="presParOf" srcId="{BD21D4B5-B42A-4C12-96CB-EF565CA8D5F5}" destId="{6EF56CE0-B8BC-4469-A3F0-496E0D74C501}" srcOrd="2" destOrd="0" presId="urn:microsoft.com/office/officeart/2005/8/layout/lProcess3"/>
    <dgm:cxn modelId="{2D761A2F-1602-49AD-9632-041C80FA977C}" type="presParOf" srcId="{6EF56CE0-B8BC-4469-A3F0-496E0D74C501}" destId="{842B2FEE-F925-4929-AC30-A4A3C7B67035}" srcOrd="0" destOrd="0" presId="urn:microsoft.com/office/officeart/2005/8/layout/lProcess3"/>
    <dgm:cxn modelId="{AC98EB57-999D-4A91-9048-1EFDA8BAE660}" type="presParOf" srcId="{6EF56CE0-B8BC-4469-A3F0-496E0D74C501}" destId="{D9BB3D14-3AD8-450E-B0A7-0D715CBC54D7}" srcOrd="1" destOrd="0" presId="urn:microsoft.com/office/officeart/2005/8/layout/lProcess3"/>
    <dgm:cxn modelId="{9B3BDC3C-02CC-4717-8965-4FE4C22CD49B}" type="presParOf" srcId="{6EF56CE0-B8BC-4469-A3F0-496E0D74C501}" destId="{7EB3E6F5-C950-4D60-B33B-2B070AEC1818}" srcOrd="2" destOrd="0" presId="urn:microsoft.com/office/officeart/2005/8/layout/lProcess3"/>
    <dgm:cxn modelId="{C095F825-2FC2-4F2A-819E-763FEDB97A97}" type="presParOf" srcId="{6EF56CE0-B8BC-4469-A3F0-496E0D74C501}" destId="{8B82C3EC-BEF8-418C-9A1A-C1A063CF0950}" srcOrd="3" destOrd="0" presId="urn:microsoft.com/office/officeart/2005/8/layout/lProcess3"/>
    <dgm:cxn modelId="{904C5D0E-466C-4647-B9B2-DA6D6959BDB3}" type="presParOf" srcId="{6EF56CE0-B8BC-4469-A3F0-496E0D74C501}" destId="{1D538D1C-8644-4143-B7AA-C8D444615CBB}"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EBFBF7-15C7-43F9-930E-FE111DE2FD7B}">
      <dsp:nvSpPr>
        <dsp:cNvPr id="0" name=""/>
        <dsp:cNvSpPr/>
      </dsp:nvSpPr>
      <dsp:spPr>
        <a:xfrm>
          <a:off x="2266" y="1282348"/>
          <a:ext cx="3502223" cy="140088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en-US" sz="4200" kern="1200" dirty="0" smtClean="0"/>
            <a:t>Off Site Visit</a:t>
          </a:r>
          <a:endParaRPr lang="en-US" sz="4200" kern="1200" dirty="0"/>
        </a:p>
      </dsp:txBody>
      <dsp:txXfrm>
        <a:off x="702711" y="1282348"/>
        <a:ext cx="2101334" cy="1400889"/>
      </dsp:txXfrm>
    </dsp:sp>
    <dsp:sp modelId="{58C1AB1A-4DF4-444F-A0DC-046089677F1F}">
      <dsp:nvSpPr>
        <dsp:cNvPr id="0" name=""/>
        <dsp:cNvSpPr/>
      </dsp:nvSpPr>
      <dsp:spPr>
        <a:xfrm>
          <a:off x="3049200" y="1401423"/>
          <a:ext cx="2906845" cy="116273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t>Conduct Study Procedures</a:t>
          </a:r>
          <a:endParaRPr lang="en-US" sz="2600" kern="1200" dirty="0"/>
        </a:p>
      </dsp:txBody>
      <dsp:txXfrm>
        <a:off x="3630569" y="1401423"/>
        <a:ext cx="1744107" cy="1162738"/>
      </dsp:txXfrm>
    </dsp:sp>
    <dsp:sp modelId="{AE37F303-C3D6-41D6-B520-2EDAF5AD416A}">
      <dsp:nvSpPr>
        <dsp:cNvPr id="0" name=""/>
        <dsp:cNvSpPr/>
      </dsp:nvSpPr>
      <dsp:spPr>
        <a:xfrm>
          <a:off x="5549088" y="1401423"/>
          <a:ext cx="2906845" cy="116273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t>Requires Signed IC</a:t>
          </a:r>
          <a:endParaRPr lang="en-US" sz="2600" kern="1200" dirty="0"/>
        </a:p>
      </dsp:txBody>
      <dsp:txXfrm>
        <a:off x="6130457" y="1401423"/>
        <a:ext cx="1744107" cy="1162738"/>
      </dsp:txXfrm>
    </dsp:sp>
    <dsp:sp modelId="{842B2FEE-F925-4929-AC30-A4A3C7B67035}">
      <dsp:nvSpPr>
        <dsp:cNvPr id="0" name=""/>
        <dsp:cNvSpPr/>
      </dsp:nvSpPr>
      <dsp:spPr>
        <a:xfrm>
          <a:off x="2266" y="2879362"/>
          <a:ext cx="3502223" cy="140088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lvl="0" algn="ctr" defTabSz="1866900">
            <a:lnSpc>
              <a:spcPct val="90000"/>
            </a:lnSpc>
            <a:spcBef>
              <a:spcPct val="0"/>
            </a:spcBef>
            <a:spcAft>
              <a:spcPct val="35000"/>
            </a:spcAft>
          </a:pPr>
          <a:r>
            <a:rPr lang="en-US" sz="4200" kern="1200" dirty="0" smtClean="0"/>
            <a:t>Outreach</a:t>
          </a:r>
          <a:endParaRPr lang="en-US" sz="4200" kern="1200" dirty="0"/>
        </a:p>
      </dsp:txBody>
      <dsp:txXfrm>
        <a:off x="702711" y="2879362"/>
        <a:ext cx="2101334" cy="1400889"/>
      </dsp:txXfrm>
    </dsp:sp>
    <dsp:sp modelId="{7EB3E6F5-C950-4D60-B33B-2B070AEC1818}">
      <dsp:nvSpPr>
        <dsp:cNvPr id="0" name=""/>
        <dsp:cNvSpPr/>
      </dsp:nvSpPr>
      <dsp:spPr>
        <a:xfrm>
          <a:off x="3049200" y="2998437"/>
          <a:ext cx="2906845" cy="116273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t>Purposes of Tracing</a:t>
          </a:r>
          <a:endParaRPr lang="en-US" sz="2600" kern="1200" dirty="0"/>
        </a:p>
      </dsp:txBody>
      <dsp:txXfrm>
        <a:off x="3630569" y="2998437"/>
        <a:ext cx="1744107" cy="1162738"/>
      </dsp:txXfrm>
    </dsp:sp>
    <dsp:sp modelId="{1D538D1C-8644-4143-B7AA-C8D444615CBB}">
      <dsp:nvSpPr>
        <dsp:cNvPr id="0" name=""/>
        <dsp:cNvSpPr/>
      </dsp:nvSpPr>
      <dsp:spPr>
        <a:xfrm>
          <a:off x="5549088" y="2998437"/>
          <a:ext cx="2906845" cy="116273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16510" rIns="0" bIns="16510" numCol="1" spcCol="1270" anchor="ctr" anchorCtr="0">
          <a:noAutofit/>
        </a:bodyPr>
        <a:lstStyle/>
        <a:p>
          <a:pPr lvl="0" algn="ctr" defTabSz="1155700">
            <a:lnSpc>
              <a:spcPct val="90000"/>
            </a:lnSpc>
            <a:spcBef>
              <a:spcPct val="0"/>
            </a:spcBef>
            <a:spcAft>
              <a:spcPct val="35000"/>
            </a:spcAft>
          </a:pPr>
          <a:r>
            <a:rPr lang="en-US" sz="2600" kern="1200" dirty="0" smtClean="0"/>
            <a:t>Does not require IC*</a:t>
          </a:r>
          <a:endParaRPr lang="en-US" sz="2600" kern="1200" dirty="0"/>
        </a:p>
      </dsp:txBody>
      <dsp:txXfrm>
        <a:off x="6130457" y="2998437"/>
        <a:ext cx="1744107" cy="116273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7D9A879-DC38-4849-A4E3-4192A42720F0}" type="datetimeFigureOut">
              <a:rPr lang="en-US" smtClean="0"/>
              <a:t>1/2/2013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E4A43B6-A606-4ECE-A07A-4E5EF64797A8}" type="slidenum">
              <a:rPr lang="en-US" smtClean="0"/>
              <a:t>‹#›</a:t>
            </a:fld>
            <a:endParaRPr lang="en-US" dirty="0"/>
          </a:p>
        </p:txBody>
      </p:sp>
    </p:spTree>
    <p:extLst>
      <p:ext uri="{BB962C8B-B14F-4D97-AF65-F5344CB8AC3E}">
        <p14:creationId xmlns:p14="http://schemas.microsoft.com/office/powerpoint/2010/main" val="3660103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2EA680-CC7A-45E5-ACE4-37C4BD1A3771}" type="datetimeFigureOut">
              <a:rPr lang="en-US" smtClean="0"/>
              <a:t>1/2/2013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3EBE4B-BA55-4903-88A2-F431D3BED5CA}" type="slidenum">
              <a:rPr lang="en-US" smtClean="0"/>
              <a:t>‹#›</a:t>
            </a:fld>
            <a:endParaRPr lang="en-US" dirty="0"/>
          </a:p>
        </p:txBody>
      </p:sp>
    </p:spTree>
    <p:extLst>
      <p:ext uri="{BB962C8B-B14F-4D97-AF65-F5344CB8AC3E}">
        <p14:creationId xmlns:p14="http://schemas.microsoft.com/office/powerpoint/2010/main" val="2544835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09" indent="-285734">
              <a:defRPr>
                <a:solidFill>
                  <a:schemeClr val="tx1"/>
                </a:solidFill>
                <a:latin typeface="Times New Roman" pitchFamily="18" charset="0"/>
              </a:defRPr>
            </a:lvl2pPr>
            <a:lvl3pPr marL="1142937" indent="-228587">
              <a:defRPr>
                <a:solidFill>
                  <a:schemeClr val="tx1"/>
                </a:solidFill>
                <a:latin typeface="Times New Roman" pitchFamily="18" charset="0"/>
              </a:defRPr>
            </a:lvl3pPr>
            <a:lvl4pPr marL="1600111" indent="-228587">
              <a:defRPr>
                <a:solidFill>
                  <a:schemeClr val="tx1"/>
                </a:solidFill>
                <a:latin typeface="Times New Roman" pitchFamily="18" charset="0"/>
              </a:defRPr>
            </a:lvl4pPr>
            <a:lvl5pPr marL="2057287" indent="-228587">
              <a:defRPr>
                <a:solidFill>
                  <a:schemeClr val="tx1"/>
                </a:solidFill>
                <a:latin typeface="Times New Roman" pitchFamily="18" charset="0"/>
              </a:defRPr>
            </a:lvl5pPr>
            <a:lvl6pPr marL="2514461" indent="-228587" eaLnBrk="0" fontAlgn="base" hangingPunct="0">
              <a:spcBef>
                <a:spcPct val="0"/>
              </a:spcBef>
              <a:spcAft>
                <a:spcPct val="0"/>
              </a:spcAft>
              <a:defRPr>
                <a:solidFill>
                  <a:schemeClr val="tx1"/>
                </a:solidFill>
                <a:latin typeface="Times New Roman" pitchFamily="18" charset="0"/>
              </a:defRPr>
            </a:lvl6pPr>
            <a:lvl7pPr marL="2971635" indent="-228587" eaLnBrk="0" fontAlgn="base" hangingPunct="0">
              <a:spcBef>
                <a:spcPct val="0"/>
              </a:spcBef>
              <a:spcAft>
                <a:spcPct val="0"/>
              </a:spcAft>
              <a:defRPr>
                <a:solidFill>
                  <a:schemeClr val="tx1"/>
                </a:solidFill>
                <a:latin typeface="Times New Roman" pitchFamily="18" charset="0"/>
              </a:defRPr>
            </a:lvl7pPr>
            <a:lvl8pPr marL="3428811" indent="-228587" eaLnBrk="0" fontAlgn="base" hangingPunct="0">
              <a:spcBef>
                <a:spcPct val="0"/>
              </a:spcBef>
              <a:spcAft>
                <a:spcPct val="0"/>
              </a:spcAft>
              <a:defRPr>
                <a:solidFill>
                  <a:schemeClr val="tx1"/>
                </a:solidFill>
                <a:latin typeface="Times New Roman" pitchFamily="18" charset="0"/>
              </a:defRPr>
            </a:lvl8pPr>
            <a:lvl9pPr marL="3885985" indent="-228587" eaLnBrk="0" fontAlgn="base" hangingPunct="0">
              <a:spcBef>
                <a:spcPct val="0"/>
              </a:spcBef>
              <a:spcAft>
                <a:spcPct val="0"/>
              </a:spcAft>
              <a:defRPr>
                <a:solidFill>
                  <a:schemeClr val="tx1"/>
                </a:solidFill>
                <a:latin typeface="Times New Roman" pitchFamily="18" charset="0"/>
              </a:defRPr>
            </a:lvl9pPr>
          </a:lstStyle>
          <a:p>
            <a:fld id="{A8489058-21CE-46B0-9A94-3751C14A6A1C}" type="slidenum">
              <a:rPr lang="en-US" smtClean="0">
                <a:solidFill>
                  <a:prstClr val="black"/>
                </a:solidFill>
              </a:rPr>
              <a:pPr/>
              <a:t>1</a:t>
            </a:fld>
            <a:endParaRPr lang="en-US" dirty="0" smtClean="0">
              <a:solidFill>
                <a:prstClr val="black"/>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smtClean="0">
                <a:solidFill>
                  <a:schemeClr val="tx1"/>
                </a:solidFill>
                <a:effectLst/>
                <a:latin typeface="+mn-lt"/>
                <a:ea typeface="+mn-ea"/>
                <a:cs typeface="+mn-cs"/>
              </a:rPr>
              <a:t>Sites interested in conducting off-site visits must complete certain requirements such as IRB approval and SOP development, prior to implementation of such visits. Sites are encouraged but not required to prepare for off-site visits as a part of the study activation process.  </a:t>
            </a:r>
          </a:p>
          <a:p>
            <a:r>
              <a:rPr lang="en-US" sz="1200" kern="1200" dirty="0" smtClean="0">
                <a:solidFill>
                  <a:schemeClr val="tx1"/>
                </a:solidFill>
                <a:effectLst/>
                <a:latin typeface="+mn-lt"/>
                <a:ea typeface="+mn-ea"/>
                <a:cs typeface="+mn-cs"/>
              </a:rPr>
              <a:t>No sites should implement off-site visits without completing all requirements and receiving a notification from the MTN-020 management team to initiate implementation. </a:t>
            </a:r>
          </a:p>
          <a:p>
            <a:pPr eaLnBrk="1" hangingPunct="1"/>
            <a:endParaRPr lang="en-GB" dirty="0" smtClean="0"/>
          </a:p>
          <a:p>
            <a:pPr eaLnBrk="1" hangingPunct="1"/>
            <a:r>
              <a:rPr lang="en-GB" b="1" dirty="0" smtClean="0"/>
              <a:t>Objectives:</a:t>
            </a:r>
          </a:p>
          <a:p>
            <a:pPr marL="171450" indent="-171450">
              <a:buFont typeface="Arial" pitchFamily="34" charset="0"/>
              <a:buChar char="•"/>
            </a:pPr>
            <a:r>
              <a:rPr lang="en-US" dirty="0" smtClean="0"/>
              <a:t>To understand the rationale for off-site visits in supporting retention and product coverage/adherence, when to have them and why. </a:t>
            </a:r>
          </a:p>
          <a:p>
            <a:pPr marL="171450" indent="-171450">
              <a:buFont typeface="Arial" pitchFamily="34" charset="0"/>
              <a:buChar char="•"/>
            </a:pPr>
            <a:r>
              <a:rPr lang="en-US" dirty="0" smtClean="0"/>
              <a:t>Overview of visit procedures that can be conducted off-site vs. which cannot (modifying procedures), emphasis on making them as similar to each other as possible.  </a:t>
            </a:r>
          </a:p>
          <a:p>
            <a:pPr marL="171450" indent="-171450">
              <a:buFont typeface="Arial" pitchFamily="34" charset="0"/>
              <a:buChar char="•"/>
            </a:pPr>
            <a:r>
              <a:rPr lang="en-US" dirty="0" smtClean="0"/>
              <a:t>To understand study product considerations for off site visits – tracking logs, accountability, completing the ring request slip prior to seeing the ppt </a:t>
            </a:r>
          </a:p>
          <a:p>
            <a:pPr marL="171450" indent="-171450">
              <a:buFont typeface="Arial" pitchFamily="34" charset="0"/>
              <a:buChar char="•"/>
            </a:pPr>
            <a:r>
              <a:rPr lang="en-US" dirty="0" smtClean="0"/>
              <a:t>Modification of procedures for specimen collection off-site.</a:t>
            </a:r>
          </a:p>
          <a:p>
            <a:pPr marL="171450" indent="-171450">
              <a:buFont typeface="Arial" pitchFamily="34" charset="0"/>
              <a:buChar char="•"/>
            </a:pPr>
            <a:r>
              <a:rPr lang="en-US" dirty="0" smtClean="0"/>
              <a:t>To understand documentation considerations for off-site visits – what can leave the clinic, what can’t, etc. </a:t>
            </a:r>
          </a:p>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these briefly</a:t>
            </a:r>
            <a:r>
              <a:rPr lang="en-US" sz="1200" kern="1200" baseline="0" dirty="0" smtClean="0">
                <a:solidFill>
                  <a:schemeClr val="tx1"/>
                </a:solidFill>
                <a:effectLst/>
                <a:latin typeface="+mn-lt"/>
                <a:ea typeface="+mn-ea"/>
                <a:cs typeface="+mn-cs"/>
              </a:rPr>
              <a:t>– Text from SSP is below]</a:t>
            </a:r>
            <a:endParaRPr lang="en-US" sz="1200" u="sng" kern="1200" dirty="0" smtClean="0">
              <a:solidFill>
                <a:schemeClr val="tx1"/>
              </a:solidFill>
              <a:effectLst/>
              <a:latin typeface="+mn-lt"/>
              <a:ea typeface="+mn-ea"/>
              <a:cs typeface="+mn-cs"/>
            </a:endParaRP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Considerations for collection of specimens for transport to an outsourced and on-site laboratory: </a:t>
            </a:r>
            <a:endParaRPr lang="en-US" sz="1200" kern="1200" dirty="0" smtClean="0">
              <a:solidFill>
                <a:schemeClr val="tx1"/>
              </a:solidFill>
              <a:effectLst/>
              <a:latin typeface="+mn-lt"/>
              <a:ea typeface="+mn-ea"/>
              <a:cs typeface="+mn-cs"/>
            </a:endParaRPr>
          </a:p>
          <a:p>
            <a:pPr marL="171450" indent="-171450">
              <a:buFont typeface="Arial" pitchFamily="34" charset="0"/>
              <a:buChar char="•"/>
            </a:pPr>
            <a:r>
              <a:rPr lang="en-US" sz="1200" kern="1200" dirty="0" smtClean="0">
                <a:solidFill>
                  <a:schemeClr val="tx1"/>
                </a:solidFill>
                <a:effectLst/>
                <a:latin typeface="+mn-lt"/>
                <a:ea typeface="+mn-ea"/>
                <a:cs typeface="+mn-cs"/>
              </a:rPr>
              <a:t> </a:t>
            </a:r>
          </a:p>
          <a:p>
            <a:pPr marL="171450" lvl="0" indent="-171450">
              <a:buFont typeface="Arial" pitchFamily="34" charset="0"/>
              <a:buChar char="•"/>
            </a:pPr>
            <a:r>
              <a:rPr lang="en-US" sz="1200" kern="1200" dirty="0" smtClean="0">
                <a:solidFill>
                  <a:schemeClr val="tx1"/>
                </a:solidFill>
                <a:effectLst/>
                <a:latin typeface="+mn-lt"/>
                <a:ea typeface="+mn-ea"/>
                <a:cs typeface="+mn-cs"/>
              </a:rPr>
              <a:t>Chain of custody, for specimens to be transported from off-site visits </a:t>
            </a:r>
          </a:p>
          <a:p>
            <a:pPr marL="171450" lvl="0" indent="-171450">
              <a:buFont typeface="Arial" pitchFamily="34" charset="0"/>
              <a:buChar char="•"/>
            </a:pPr>
            <a:r>
              <a:rPr lang="en-US" sz="1200" kern="1200" dirty="0" smtClean="0">
                <a:solidFill>
                  <a:schemeClr val="tx1"/>
                </a:solidFill>
                <a:effectLst/>
                <a:latin typeface="+mn-lt"/>
                <a:ea typeface="+mn-ea"/>
                <a:cs typeface="+mn-cs"/>
              </a:rPr>
              <a:t>Safety considerations, including details on how biological specimens and bio-waste will be handled and procedures to prevent and respond to specimen accidents</a:t>
            </a:r>
          </a:p>
          <a:p>
            <a:pPr marL="171450" lvl="0" indent="-171450">
              <a:buFont typeface="Arial" pitchFamily="34" charset="0"/>
              <a:buChar char="•"/>
            </a:pPr>
            <a:r>
              <a:rPr lang="en-US" sz="1200" kern="1200" dirty="0" smtClean="0">
                <a:solidFill>
                  <a:schemeClr val="tx1"/>
                </a:solidFill>
                <a:effectLst/>
                <a:latin typeface="+mn-lt"/>
                <a:ea typeface="+mn-ea"/>
                <a:cs typeface="+mn-cs"/>
              </a:rPr>
              <a:t>Adhering to allowable time intervals to get specimens to testing laboratories</a:t>
            </a:r>
          </a:p>
          <a:p>
            <a:pPr marL="171450" lvl="0" indent="-171450">
              <a:buFont typeface="Arial" pitchFamily="34" charset="0"/>
              <a:buChar char="•"/>
            </a:pPr>
            <a:r>
              <a:rPr lang="en-US" sz="1200" kern="1200" dirty="0" smtClean="0">
                <a:solidFill>
                  <a:schemeClr val="tx1"/>
                </a:solidFill>
                <a:effectLst/>
                <a:latin typeface="+mn-lt"/>
                <a:ea typeface="+mn-ea"/>
                <a:cs typeface="+mn-cs"/>
              </a:rPr>
              <a:t>Specimen handling and transport methods </a:t>
            </a:r>
          </a:p>
          <a:p>
            <a:pPr marL="171450" lvl="0" indent="-171450">
              <a:buFont typeface="Arial" pitchFamily="34" charset="0"/>
              <a:buChar char="•"/>
            </a:pPr>
            <a:r>
              <a:rPr lang="en-US" sz="1200" kern="1200" dirty="0" smtClean="0">
                <a:solidFill>
                  <a:schemeClr val="tx1"/>
                </a:solidFill>
                <a:effectLst/>
                <a:latin typeface="+mn-lt"/>
                <a:ea typeface="+mn-ea"/>
                <a:cs typeface="+mn-cs"/>
              </a:rPr>
              <a:t>Equipment and supplies</a:t>
            </a:r>
          </a:p>
          <a:p>
            <a:r>
              <a:rPr lang="en-US" sz="1200" kern="1200" dirty="0" smtClean="0">
                <a:solidFill>
                  <a:schemeClr val="tx1"/>
                </a:solidFill>
                <a:effectLst/>
                <a:latin typeface="+mn-lt"/>
                <a:ea typeface="+mn-ea"/>
                <a:cs typeface="+mn-cs"/>
              </a:rPr>
              <a:t> </a:t>
            </a:r>
          </a:p>
          <a:p>
            <a:r>
              <a:rPr lang="en-US" sz="1200" u="sng" kern="1200" dirty="0" smtClean="0">
                <a:solidFill>
                  <a:schemeClr val="tx1"/>
                </a:solidFill>
                <a:effectLst/>
                <a:latin typeface="+mn-lt"/>
                <a:ea typeface="+mn-ea"/>
                <a:cs typeface="+mn-cs"/>
              </a:rPr>
              <a:t>Considerations for testing performed in an off-site location:</a:t>
            </a:r>
            <a:endParaRPr lang="en-US"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Source documentation for test results</a:t>
            </a:r>
          </a:p>
          <a:p>
            <a:pPr marL="171450" lvl="0" indent="-171450">
              <a:buFont typeface="Arial" pitchFamily="34" charset="0"/>
              <a:buChar char="•"/>
            </a:pPr>
            <a:r>
              <a:rPr lang="en-US" sz="1200" kern="1200" dirty="0" smtClean="0">
                <a:solidFill>
                  <a:schemeClr val="tx1"/>
                </a:solidFill>
                <a:effectLst/>
                <a:latin typeface="+mn-lt"/>
                <a:ea typeface="+mn-ea"/>
                <a:cs typeface="+mn-cs"/>
              </a:rPr>
              <a:t>Staffing: 2 staff members qualified in HIV rapid testing will be required to perform and review HIV testing results (if performing finger sticks). </a:t>
            </a:r>
          </a:p>
          <a:p>
            <a:pPr marL="171450" lvl="0" indent="-171450">
              <a:buFont typeface="Arial" pitchFamily="34" charset="0"/>
              <a:buChar char="•"/>
            </a:pPr>
            <a:r>
              <a:rPr lang="en-US" sz="1200" kern="1200" dirty="0" smtClean="0">
                <a:solidFill>
                  <a:schemeClr val="tx1"/>
                </a:solidFill>
                <a:effectLst/>
                <a:latin typeface="+mn-lt"/>
                <a:ea typeface="+mn-ea"/>
                <a:cs typeface="+mn-cs"/>
              </a:rPr>
              <a:t>Safety considerations, including details on how biological specimens and bio-waste will be handled and procedures to prevent and respond to specimen accidents</a:t>
            </a:r>
          </a:p>
          <a:p>
            <a:pPr marL="171450" lvl="0" indent="-171450">
              <a:buFont typeface="Arial" pitchFamily="34" charset="0"/>
              <a:buChar char="•"/>
            </a:pPr>
            <a:r>
              <a:rPr lang="en-US" sz="1200" kern="1200" dirty="0" smtClean="0">
                <a:solidFill>
                  <a:schemeClr val="tx1"/>
                </a:solidFill>
                <a:effectLst/>
                <a:latin typeface="+mn-lt"/>
                <a:ea typeface="+mn-ea"/>
                <a:cs typeface="+mn-cs"/>
              </a:rPr>
              <a:t>Equipment and supplies</a:t>
            </a:r>
          </a:p>
          <a:p>
            <a:pPr marL="171450" lvl="0" indent="-171450">
              <a:buFont typeface="Arial" pitchFamily="34" charset="0"/>
              <a:buChar char="•"/>
            </a:pPr>
            <a:r>
              <a:rPr lang="en-US" sz="1200" kern="1200" dirty="0" smtClean="0">
                <a:solidFill>
                  <a:schemeClr val="tx1"/>
                </a:solidFill>
                <a:effectLst/>
                <a:latin typeface="+mn-lt"/>
                <a:ea typeface="+mn-ea"/>
                <a:cs typeface="+mn-cs"/>
              </a:rPr>
              <a:t>Appropriate area in off-site location to perform testing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NOTE:  Staff should follow the same procedures specified in section 6.5 below in the event of a possible seroconversion (i.e. a positive rapid HIV test) identified during an off-site visit.  If possible and agreed upon by the participant, sites should offer immediate transport to clinic for directed post-test counseling and sample collection for seroconversion.</a:t>
            </a:r>
          </a:p>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10</a:t>
            </a:fld>
            <a:endParaRPr lang="en-US" dirty="0"/>
          </a:p>
        </p:txBody>
      </p:sp>
    </p:spTree>
    <p:extLst>
      <p:ext uri="{BB962C8B-B14F-4D97-AF65-F5344CB8AC3E}">
        <p14:creationId xmlns:p14="http://schemas.microsoft.com/office/powerpoint/2010/main" val="1743577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dirty="0" smtClean="0">
                <a:solidFill>
                  <a:schemeClr val="tx1"/>
                </a:solidFill>
                <a:effectLst/>
                <a:latin typeface="+mn-lt"/>
                <a:ea typeface="+mn-ea"/>
                <a:cs typeface="+mn-cs"/>
              </a:rPr>
              <a:t>[Review these briefly</a:t>
            </a:r>
            <a:r>
              <a:rPr lang="en-US" sz="1200" kern="1200" baseline="0" dirty="0" smtClean="0">
                <a:solidFill>
                  <a:schemeClr val="tx1"/>
                </a:solidFill>
                <a:effectLst/>
                <a:latin typeface="+mn-lt"/>
                <a:ea typeface="+mn-ea"/>
                <a:cs typeface="+mn-cs"/>
              </a:rPr>
              <a:t>– Text from SSP is below]</a:t>
            </a:r>
            <a:endParaRPr lang="en-US" sz="1200" u="sng" kern="1200" dirty="0" smtClean="0">
              <a:solidFill>
                <a:schemeClr val="tx1"/>
              </a:solidFill>
              <a:effectLst/>
              <a:latin typeface="+mn-lt"/>
              <a:ea typeface="+mn-ea"/>
              <a:cs typeface="+mn-cs"/>
            </a:endParaRPr>
          </a:p>
          <a:p>
            <a:pPr marL="0" lvl="0" indent="0">
              <a:buFont typeface="Arial" pitchFamily="34" charset="0"/>
              <a:buNone/>
            </a:pP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Specifications on product supply procedures for off-site visits.  </a:t>
            </a:r>
            <a:r>
              <a:rPr lang="en-US" sz="1200" i="1" kern="1200" dirty="0" smtClean="0">
                <a:solidFill>
                  <a:schemeClr val="tx1"/>
                </a:solidFill>
                <a:effectLst/>
                <a:latin typeface="+mn-lt"/>
                <a:ea typeface="+mn-ea"/>
                <a:cs typeface="+mn-cs"/>
              </a:rPr>
              <a:t>NOTE:  All pharmacy procedures outlined in the MTN-020 off-site visit SOP should be reviewed and approved by the MTN Director of Pharmacy prior to implementation. </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Requesting participant-specific study product from the pharmacy prior to the off-site visit (should include how this will be documented as an off-site visit on the MTN-020 Study Product Request Slip and the time line for notifying pharmacy prior to the off-site visit).</a:t>
            </a:r>
          </a:p>
          <a:p>
            <a:pPr marL="171450" lvl="0" indent="-171450">
              <a:buFont typeface="Arial" pitchFamily="34" charset="0"/>
              <a:buChar char="•"/>
            </a:pPr>
            <a:r>
              <a:rPr lang="en-US" sz="1200" kern="1200" dirty="0" smtClean="0">
                <a:solidFill>
                  <a:schemeClr val="tx1"/>
                </a:solidFill>
                <a:effectLst/>
                <a:latin typeface="+mn-lt"/>
                <a:ea typeface="+mn-ea"/>
                <a:cs typeface="+mn-cs"/>
              </a:rPr>
              <a:t>Ensuring proper chain of custody of participant-specific study product from time of receipt from the pharmacy to time of delivery to the participant, including ensuring that participant-specific study product  is delivered to the correct participant</a:t>
            </a:r>
          </a:p>
          <a:p>
            <a:pPr marL="171450" lvl="0" indent="-171450">
              <a:buFont typeface="Arial" pitchFamily="34" charset="0"/>
              <a:buChar char="•"/>
            </a:pPr>
            <a:r>
              <a:rPr lang="en-US" sz="1200" kern="1200" dirty="0" smtClean="0">
                <a:solidFill>
                  <a:schemeClr val="tx1"/>
                </a:solidFill>
                <a:effectLst/>
                <a:latin typeface="+mn-lt"/>
                <a:ea typeface="+mn-ea"/>
                <a:cs typeface="+mn-cs"/>
              </a:rPr>
              <a:t>Transporting participant-specific study product at appropriate temperatures from time of receipt to time of delivery to the participant</a:t>
            </a:r>
          </a:p>
          <a:p>
            <a:pPr marL="171450" lvl="0" indent="-171450">
              <a:buFont typeface="Arial" pitchFamily="34" charset="0"/>
              <a:buChar char="•"/>
            </a:pPr>
            <a:r>
              <a:rPr lang="en-US" sz="1200" kern="1200" dirty="0" smtClean="0">
                <a:solidFill>
                  <a:schemeClr val="tx1"/>
                </a:solidFill>
                <a:effectLst/>
                <a:latin typeface="+mn-lt"/>
                <a:ea typeface="+mn-ea"/>
                <a:cs typeface="+mn-cs"/>
              </a:rPr>
              <a:t>Handling/returning participant-specific study product when the participant cannot be located or refuses to receive the product dispensed for her.  </a:t>
            </a:r>
          </a:p>
          <a:p>
            <a:pPr marL="171450" lvl="0" indent="-171450">
              <a:buFont typeface="Arial" pitchFamily="34" charset="0"/>
              <a:buChar char="•"/>
            </a:pPr>
            <a:r>
              <a:rPr lang="en-US" sz="1200" kern="1200" dirty="0" smtClean="0">
                <a:solidFill>
                  <a:schemeClr val="tx1"/>
                </a:solidFill>
                <a:effectLst/>
                <a:latin typeface="+mn-lt"/>
                <a:ea typeface="+mn-ea"/>
                <a:cs typeface="+mn-cs"/>
              </a:rPr>
              <a:t>Handling of used and unused study product, including procedures for collection and transportation back to clinic for disposal. </a:t>
            </a:r>
          </a:p>
          <a:p>
            <a:pPr marL="171450" lvl="0" indent="-171450">
              <a:buFont typeface="Arial" pitchFamily="34" charset="0"/>
              <a:buChar char="•"/>
            </a:pPr>
            <a:r>
              <a:rPr lang="en-US" sz="1200" kern="1200" dirty="0" smtClean="0">
                <a:solidFill>
                  <a:schemeClr val="tx1"/>
                </a:solidFill>
                <a:effectLst/>
                <a:latin typeface="+mn-lt"/>
                <a:ea typeface="+mn-ea"/>
                <a:cs typeface="+mn-cs"/>
              </a:rPr>
              <a:t>Documenting all of the above, and appropriately storing all documentation in either the study clinic and/or pharmacy (as per site SOP).</a:t>
            </a:r>
          </a:p>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11</a:t>
            </a:fld>
            <a:endParaRPr lang="en-US" dirty="0"/>
          </a:p>
        </p:txBody>
      </p:sp>
    </p:spTree>
    <p:extLst>
      <p:ext uri="{BB962C8B-B14F-4D97-AF65-F5344CB8AC3E}">
        <p14:creationId xmlns:p14="http://schemas.microsoft.com/office/powerpoint/2010/main" val="4255828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[Review these briefly,</a:t>
            </a:r>
            <a:r>
              <a:rPr lang="en-US" sz="1200" kern="1200" baseline="0" dirty="0" smtClean="0">
                <a:solidFill>
                  <a:schemeClr val="tx1"/>
                </a:solidFill>
                <a:effectLst/>
                <a:latin typeface="+mn-lt"/>
                <a:ea typeface="+mn-ea"/>
                <a:cs typeface="+mn-cs"/>
              </a:rPr>
              <a:t> Text from SSP is below]</a:t>
            </a:r>
            <a:endParaRPr lang="en-US" sz="1200" u="sng"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No </a:t>
            </a:r>
            <a:r>
              <a:rPr lang="en-US" sz="1200" i="1" kern="1200" dirty="0" smtClean="0">
                <a:solidFill>
                  <a:schemeClr val="tx1"/>
                </a:solidFill>
                <a:effectLst/>
                <a:latin typeface="+mn-lt"/>
                <a:ea typeface="+mn-ea"/>
                <a:cs typeface="+mn-cs"/>
              </a:rPr>
              <a:t>completed</a:t>
            </a:r>
            <a:r>
              <a:rPr lang="en-US" sz="1200" kern="1200" dirty="0" smtClean="0">
                <a:solidFill>
                  <a:schemeClr val="tx1"/>
                </a:solidFill>
                <a:effectLst/>
                <a:latin typeface="+mn-lt"/>
                <a:ea typeface="+mn-ea"/>
                <a:cs typeface="+mn-cs"/>
              </a:rPr>
              <a:t> CRFs or other source documents should leave the study clinic.  </a:t>
            </a:r>
            <a:r>
              <a:rPr lang="en-US" sz="1200" u="sng" kern="1200" dirty="0" smtClean="0">
                <a:solidFill>
                  <a:schemeClr val="tx1"/>
                </a:solidFill>
                <a:effectLst/>
                <a:latin typeface="+mn-lt"/>
                <a:ea typeface="+mn-ea"/>
                <a:cs typeface="+mn-cs"/>
              </a:rPr>
              <a:t>Blank</a:t>
            </a:r>
            <a:r>
              <a:rPr lang="en-US" sz="1200" kern="1200" dirty="0" smtClean="0">
                <a:solidFill>
                  <a:schemeClr val="tx1"/>
                </a:solidFill>
                <a:effectLst/>
                <a:latin typeface="+mn-lt"/>
                <a:ea typeface="+mn-ea"/>
                <a:cs typeface="+mn-cs"/>
              </a:rPr>
              <a:t> CRFs and staff notes (summarizing source documents in the binder) needed to conduct the visit may be taken off-site.</a:t>
            </a:r>
          </a:p>
          <a:p>
            <a:pPr marL="171450" lvl="0" indent="-171450">
              <a:buFont typeface="Arial" pitchFamily="34" charset="0"/>
              <a:buChar char="•"/>
            </a:pPr>
            <a:r>
              <a:rPr lang="en-US" sz="1200" kern="1200" dirty="0" smtClean="0">
                <a:solidFill>
                  <a:schemeClr val="tx1"/>
                </a:solidFill>
                <a:effectLst/>
                <a:latin typeface="+mn-lt"/>
                <a:ea typeface="+mn-ea"/>
                <a:cs typeface="+mn-cs"/>
              </a:rPr>
              <a:t>Visit notes may be necessary to follow up on AEs/symptoms/contraceptive use documented at the last visit (system for this should be outlined in the site off-site SOP)</a:t>
            </a:r>
          </a:p>
          <a:p>
            <a:pPr marL="171450" lvl="0" indent="-171450">
              <a:buFont typeface="Arial" pitchFamily="34" charset="0"/>
              <a:buChar char="•"/>
            </a:pPr>
            <a:r>
              <a:rPr lang="en-US" sz="1200" kern="1200" dirty="0" smtClean="0">
                <a:solidFill>
                  <a:schemeClr val="tx1"/>
                </a:solidFill>
                <a:effectLst/>
                <a:latin typeface="+mn-lt"/>
                <a:ea typeface="+mn-ea"/>
                <a:cs typeface="+mn-cs"/>
              </a:rPr>
              <a:t>Source Documentation and Data Management SOPs apply to off-site visit documentation and data collection/management just as they do for on-site visits</a:t>
            </a:r>
          </a:p>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12</a:t>
            </a:fld>
            <a:endParaRPr lang="en-US" dirty="0"/>
          </a:p>
        </p:txBody>
      </p:sp>
    </p:spTree>
    <p:extLst>
      <p:ext uri="{BB962C8B-B14F-4D97-AF65-F5344CB8AC3E}">
        <p14:creationId xmlns:p14="http://schemas.microsoft.com/office/powerpoint/2010/main" val="740111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Activity</a:t>
            </a:r>
            <a:r>
              <a:rPr lang="en-US" baseline="0" dirty="0" smtClean="0"/>
              <a:t> – Teams will brainstorm what steps would be needed to do to prepare for an off-site visit.   Scenario is on the next slide, along with some prompting questions (think good to make this not too complex, and one of the more common situations which I think will be interim visit to deliver study product).  </a:t>
            </a:r>
          </a:p>
          <a:p>
            <a:endParaRPr lang="en-US" baseline="0" dirty="0" smtClean="0"/>
          </a:p>
          <a:p>
            <a:r>
              <a:rPr lang="en-US" baseline="0" dirty="0" smtClean="0"/>
              <a:t>Ask participants to get into small groups, and brainstorm a list in their notes—think of it as making a “checklist” of what they need to do to prepare.  Give groups about 5 minutes to brainstorm. Wrap up after with a short discussion (see next slide)</a:t>
            </a:r>
          </a:p>
        </p:txBody>
      </p:sp>
      <p:sp>
        <p:nvSpPr>
          <p:cNvPr id="4" name="Slide Number Placeholder 3"/>
          <p:cNvSpPr>
            <a:spLocks noGrp="1"/>
          </p:cNvSpPr>
          <p:nvPr>
            <p:ph type="sldNum" sz="quarter" idx="10"/>
          </p:nvPr>
        </p:nvSpPr>
        <p:spPr/>
        <p:txBody>
          <a:bodyPr/>
          <a:lstStyle/>
          <a:p>
            <a:fld id="{D43EBE4B-BA55-4903-88A2-F431D3BED5CA}" type="slidenum">
              <a:rPr lang="en-US" smtClean="0"/>
              <a:t>13</a:t>
            </a:fld>
            <a:endParaRPr lang="en-US" dirty="0"/>
          </a:p>
        </p:txBody>
      </p:sp>
    </p:spTree>
    <p:extLst>
      <p:ext uri="{BB962C8B-B14F-4D97-AF65-F5344CB8AC3E}">
        <p14:creationId xmlns:p14="http://schemas.microsoft.com/office/powerpoint/2010/main" val="2064293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Wrap up/Discussion (5</a:t>
            </a:r>
            <a:r>
              <a:rPr lang="en-US" baseline="0" dirty="0" smtClean="0"/>
              <a:t> min)</a:t>
            </a:r>
            <a:r>
              <a:rPr lang="en-US" dirty="0" smtClean="0"/>
              <a:t>:</a:t>
            </a:r>
          </a:p>
          <a:p>
            <a:endParaRPr lang="en-US" dirty="0" smtClean="0"/>
          </a:p>
          <a:p>
            <a:pPr marL="171450" indent="-171450">
              <a:buFont typeface="Arial" pitchFamily="34" charset="0"/>
              <a:buChar char="•"/>
            </a:pPr>
            <a:r>
              <a:rPr lang="en-US" dirty="0" smtClean="0"/>
              <a:t>Does</a:t>
            </a:r>
            <a:r>
              <a:rPr lang="en-US" baseline="0" dirty="0" smtClean="0"/>
              <a:t> this seem overwhelming or manageable?  (hopefully they find it somewhat manageable…I think that targeting the purpose of these visits to one procedure (for example, study product delivery) makes them seem not too burdensome in terms of staffing time/logistics.)</a:t>
            </a:r>
          </a:p>
          <a:p>
            <a:pPr marL="171450" indent="-171450">
              <a:buFont typeface="Arial" pitchFamily="34" charset="0"/>
              <a:buChar char="•"/>
            </a:pPr>
            <a:r>
              <a:rPr lang="en-US" baseline="0" dirty="0" smtClean="0"/>
              <a:t>What would make it easier?  What if you developed this list into a formal checklist that your site used to prep these visits?</a:t>
            </a:r>
          </a:p>
          <a:p>
            <a:pPr marL="171450" indent="-171450">
              <a:buFont typeface="Arial" pitchFamily="34" charset="0"/>
              <a:buChar char="•"/>
            </a:pPr>
            <a:r>
              <a:rPr lang="en-US" baseline="0" dirty="0" smtClean="0"/>
              <a:t>How did people handle completing the min procedures for dispensation (last bullet)?  What if you had a clinician call her to complete this before the team left (highlight that verbal report is acceptable)?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Do you think off-site visit will be a useful option/tool for your site?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14</a:t>
            </a:fld>
            <a:endParaRPr lang="en-US" dirty="0"/>
          </a:p>
        </p:txBody>
      </p:sp>
    </p:spTree>
    <p:extLst>
      <p:ext uri="{BB962C8B-B14F-4D97-AF65-F5344CB8AC3E}">
        <p14:creationId xmlns:p14="http://schemas.microsoft.com/office/powerpoint/2010/main" val="1820893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[This slide</a:t>
            </a:r>
            <a:r>
              <a:rPr lang="en-US" i="1" baseline="0" dirty="0" smtClean="0"/>
              <a:t> is animated]</a:t>
            </a:r>
            <a:endParaRPr lang="en-US" i="1" dirty="0" smtClean="0"/>
          </a:p>
          <a:p>
            <a:r>
              <a:rPr lang="en-US" dirty="0" smtClean="0"/>
              <a:t>Promp</a:t>
            </a:r>
            <a:r>
              <a:rPr lang="en-US" baseline="0" dirty="0" smtClean="0"/>
              <a:t>t about why off-site visits are important to consider</a:t>
            </a:r>
          </a:p>
          <a:p>
            <a:endParaRPr lang="en-US" dirty="0" smtClean="0"/>
          </a:p>
          <a:p>
            <a:r>
              <a:rPr lang="en-US" baseline="0" dirty="0" smtClean="0"/>
              <a:t>One tool we have in our toolbox for supporting adherence and retention.  </a:t>
            </a:r>
          </a:p>
          <a:p>
            <a:r>
              <a:rPr lang="en-US" baseline="0" dirty="0" smtClean="0"/>
              <a:t>Off site visits allow the flexibility to conduct a visit (or certain visit procedures—such as supplying more study product), even when a participant can not make it to the clinic.  One of many tools we have to support adherence and retention, hopefully a valuable one for your team.</a:t>
            </a:r>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2</a:t>
            </a:fld>
            <a:endParaRPr lang="en-US" dirty="0"/>
          </a:p>
        </p:txBody>
      </p:sp>
    </p:spTree>
    <p:extLst>
      <p:ext uri="{BB962C8B-B14F-4D97-AF65-F5344CB8AC3E}">
        <p14:creationId xmlns:p14="http://schemas.microsoft.com/office/powerpoint/2010/main" val="787810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outreach</a:t>
            </a:r>
            <a:r>
              <a:rPr lang="en-US" baseline="0" dirty="0" smtClean="0"/>
              <a:t> </a:t>
            </a:r>
            <a:r>
              <a:rPr lang="en-US" dirty="0" smtClean="0"/>
              <a:t>still requires permission</a:t>
            </a:r>
            <a:r>
              <a:rPr lang="en-US" baseline="0" dirty="0" smtClean="0"/>
              <a:t> (for example, collected in the locator form), but does not require a signed IC form.</a:t>
            </a:r>
          </a:p>
          <a:p>
            <a:r>
              <a:rPr lang="en-US" baseline="0" dirty="0" smtClean="0"/>
              <a:t>Note that outreach also includes collection of study product in the event that per protocol it needs to be retrieved.</a:t>
            </a:r>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3</a:t>
            </a:fld>
            <a:endParaRPr lang="en-US" dirty="0"/>
          </a:p>
        </p:txBody>
      </p:sp>
    </p:spTree>
    <p:extLst>
      <p:ext uri="{BB962C8B-B14F-4D97-AF65-F5344CB8AC3E}">
        <p14:creationId xmlns:p14="http://schemas.microsoft.com/office/powerpoint/2010/main" val="2992004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a:t>
            </a:r>
            <a:r>
              <a:rPr lang="en-US" baseline="0" dirty="0" smtClean="0"/>
              <a:t> emphasize this should not be every single visit.  Typically, visits should occur in the clinic, and we expect off-site to be used as an option when necessary, but hopefully infrequently (primarily due to staff time/resources they take, and also because not all procedures can be conducted off site). </a:t>
            </a:r>
            <a:r>
              <a:rPr lang="en-US" sz="1200" kern="1200" dirty="0" smtClean="0">
                <a:solidFill>
                  <a:schemeClr val="tx1"/>
                </a:solidFill>
                <a:effectLst/>
                <a:latin typeface="+mn-lt"/>
                <a:ea typeface="+mn-ea"/>
                <a:cs typeface="+mn-cs"/>
              </a:rPr>
              <a:t>Site leadership should use good clinical judgment and discretion when determining that an off-site visit is needed for a particular participant.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Won’t participants want these ALL the time?</a:t>
            </a:r>
          </a:p>
          <a:p>
            <a:r>
              <a:rPr lang="en-US" baseline="0" dirty="0" smtClean="0"/>
              <a:t>I think it will “participant abuse” will come up here – so might be good to have a conversation up front about how to handle this.  I don’t know that I know the answer though!</a:t>
            </a:r>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4</a:t>
            </a:fld>
            <a:endParaRPr lang="en-US" dirty="0"/>
          </a:p>
        </p:txBody>
      </p:sp>
    </p:spTree>
    <p:extLst>
      <p:ext uri="{BB962C8B-B14F-4D97-AF65-F5344CB8AC3E}">
        <p14:creationId xmlns:p14="http://schemas.microsoft.com/office/powerpoint/2010/main" val="2931384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[This slide is hidden]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a:t>
            </a:r>
            <a:r>
              <a:rPr lang="en-US" sz="1200" kern="1200" baseline="0" dirty="0" smtClean="0">
                <a:solidFill>
                  <a:schemeClr val="tx1"/>
                </a:solidFill>
                <a:effectLst/>
                <a:latin typeface="+mn-lt"/>
                <a:ea typeface="+mn-ea"/>
                <a:cs typeface="+mn-cs"/>
              </a:rPr>
              <a:t> are </a:t>
            </a:r>
            <a:r>
              <a:rPr lang="en-US" sz="1200" kern="1200" dirty="0" smtClean="0">
                <a:solidFill>
                  <a:schemeClr val="tx1"/>
                </a:solidFill>
                <a:effectLst/>
                <a:latin typeface="+mn-lt"/>
                <a:ea typeface="+mn-ea"/>
                <a:cs typeface="+mn-cs"/>
              </a:rPr>
              <a:t>examples of situations, and not an exhaustive</a:t>
            </a:r>
            <a:r>
              <a:rPr lang="en-US" sz="1200" kern="1200" baseline="0" dirty="0" smtClean="0">
                <a:solidFill>
                  <a:schemeClr val="tx1"/>
                </a:solidFill>
                <a:effectLst/>
                <a:latin typeface="+mn-lt"/>
                <a:ea typeface="+mn-ea"/>
                <a:cs typeface="+mn-cs"/>
              </a:rPr>
              <a:t> list.  These are verbatim from the SSP section…</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43EBE4B-BA55-4903-88A2-F431D3BED5CA}" type="slidenum">
              <a:rPr lang="en-US" smtClean="0"/>
              <a:t>5</a:t>
            </a:fld>
            <a:endParaRPr lang="en-US" dirty="0"/>
          </a:p>
        </p:txBody>
      </p:sp>
    </p:spTree>
    <p:extLst>
      <p:ext uri="{BB962C8B-B14F-4D97-AF65-F5344CB8AC3E}">
        <p14:creationId xmlns:p14="http://schemas.microsoft.com/office/powerpoint/2010/main" val="3438513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protocol allows for any follow-up visit type to be conducted off-site.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Highlight</a:t>
            </a:r>
            <a:r>
              <a:rPr lang="en-US" baseline="0" dirty="0" smtClean="0"/>
              <a:t> here that the capacity to conduct these off-site might be most useful for conducting INTERIM visits.  For example, off-site to deliver study product, off-site to collect a sample required for safety follow-up.  </a:t>
            </a:r>
            <a:r>
              <a:rPr lang="en-US" b="1" baseline="0" dirty="0" smtClean="0"/>
              <a:t>Balance utility of visit with logistics/staff time required to conduct.  Want these to be a useful tool, not a burdensome one.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D43EBE4B-BA55-4903-88A2-F431D3BED5CA}" type="slidenum">
              <a:rPr lang="en-US" smtClean="0"/>
              <a:t>6</a:t>
            </a:fld>
            <a:endParaRPr lang="en-US" dirty="0"/>
          </a:p>
        </p:txBody>
      </p:sp>
    </p:spTree>
    <p:extLst>
      <p:ext uri="{BB962C8B-B14F-4D97-AF65-F5344CB8AC3E}">
        <p14:creationId xmlns:p14="http://schemas.microsoft.com/office/powerpoint/2010/main" val="2528874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Site staff should </a:t>
            </a:r>
            <a:r>
              <a:rPr lang="en-US" sz="1200" b="1" kern="1200" dirty="0" smtClean="0">
                <a:solidFill>
                  <a:schemeClr val="tx1"/>
                </a:solidFill>
                <a:effectLst/>
                <a:latin typeface="+mn-lt"/>
                <a:ea typeface="+mn-ea"/>
                <a:cs typeface="+mn-cs"/>
              </a:rPr>
              <a:t>document within participants records which visits were conducted off-site and what procedures were omitted or modified as a consequence (if any).  </a:t>
            </a:r>
            <a:r>
              <a:rPr lang="en-US" sz="1200" kern="1200" dirty="0" smtClean="0">
                <a:solidFill>
                  <a:schemeClr val="tx1"/>
                </a:solidFill>
                <a:effectLst/>
                <a:latin typeface="+mn-lt"/>
                <a:ea typeface="+mn-ea"/>
                <a:cs typeface="+mn-cs"/>
              </a:rPr>
              <a:t>As with any visit (in-clinic or off-site), participants have the right to decline/refuse completing any study procedures; site staff should clearly document refusals in the participant chart.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Required visit procedures that are not conducted during an off-site visit are required to be made up and </a:t>
            </a:r>
            <a:r>
              <a:rPr lang="en-US" sz="1200" b="1" kern="1200" dirty="0" smtClean="0">
                <a:solidFill>
                  <a:schemeClr val="tx1"/>
                </a:solidFill>
                <a:effectLst/>
                <a:latin typeface="+mn-lt"/>
                <a:ea typeface="+mn-ea"/>
                <a:cs typeface="+mn-cs"/>
              </a:rPr>
              <a:t>will be handled the same way</a:t>
            </a:r>
            <a:r>
              <a:rPr lang="en-US" sz="1200" kern="1200" dirty="0" smtClean="0">
                <a:solidFill>
                  <a:schemeClr val="tx1"/>
                </a:solidFill>
                <a:effectLst/>
                <a:latin typeface="+mn-lt"/>
                <a:ea typeface="+mn-ea"/>
                <a:cs typeface="+mn-cs"/>
              </a:rPr>
              <a:t> as procedures missed for an in-clinic visit of the same type (see Section 6.4.2). If possible, it is best if the participant could come to the clinic later in the visit window to finish these procedures (and a split visit conducted). </a:t>
            </a:r>
          </a:p>
          <a:p>
            <a:endParaRPr lang="en-US" dirty="0" smtClean="0"/>
          </a:p>
        </p:txBody>
      </p:sp>
      <p:sp>
        <p:nvSpPr>
          <p:cNvPr id="4" name="Slide Number Placeholder 3"/>
          <p:cNvSpPr>
            <a:spLocks noGrp="1"/>
          </p:cNvSpPr>
          <p:nvPr>
            <p:ph type="sldNum" sz="quarter" idx="10"/>
          </p:nvPr>
        </p:nvSpPr>
        <p:spPr/>
        <p:txBody>
          <a:bodyPr/>
          <a:lstStyle/>
          <a:p>
            <a:fld id="{D43EBE4B-BA55-4903-88A2-F431D3BED5CA}" type="slidenum">
              <a:rPr lang="en-US" smtClean="0"/>
              <a:t>7</a:t>
            </a:fld>
            <a:endParaRPr lang="en-US" dirty="0"/>
          </a:p>
        </p:txBody>
      </p:sp>
    </p:spTree>
    <p:extLst>
      <p:ext uri="{BB962C8B-B14F-4D97-AF65-F5344CB8AC3E}">
        <p14:creationId xmlns:p14="http://schemas.microsoft.com/office/powerpoint/2010/main" val="1209206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[Slide from</a:t>
            </a:r>
            <a:r>
              <a:rPr lang="en-US" b="0" baseline="0" dirty="0" smtClean="0"/>
              <a:t> the study product considerations -- </a:t>
            </a:r>
            <a:r>
              <a:rPr lang="en-US" b="0" dirty="0" smtClean="0"/>
              <a:t>Highlight</a:t>
            </a:r>
            <a:r>
              <a:rPr lang="en-US" b="0" baseline="0" dirty="0" smtClean="0"/>
              <a:t> that this is the </a:t>
            </a:r>
            <a:r>
              <a:rPr lang="en-US" b="1" baseline="0" dirty="0" smtClean="0"/>
              <a:t>SAME</a:t>
            </a:r>
            <a:r>
              <a:rPr lang="en-US" b="0" baseline="0" dirty="0" smtClean="0"/>
              <a:t> as for in clinic visits]</a:t>
            </a:r>
            <a:endParaRPr lang="en-US" b="0" dirty="0"/>
          </a:p>
        </p:txBody>
      </p:sp>
      <p:sp>
        <p:nvSpPr>
          <p:cNvPr id="4" name="Slide Number Placeholder 3"/>
          <p:cNvSpPr>
            <a:spLocks noGrp="1"/>
          </p:cNvSpPr>
          <p:nvPr>
            <p:ph type="sldNum" sz="quarter" idx="10"/>
          </p:nvPr>
        </p:nvSpPr>
        <p:spPr/>
        <p:txBody>
          <a:bodyPr/>
          <a:lstStyle/>
          <a:p>
            <a:fld id="{D43EBE4B-BA55-4903-88A2-F431D3BED5CA}" type="slidenum">
              <a:rPr lang="en-US" smtClean="0"/>
              <a:t>8</a:t>
            </a:fld>
            <a:endParaRPr lang="en-US" dirty="0"/>
          </a:p>
        </p:txBody>
      </p:sp>
    </p:spTree>
    <p:extLst>
      <p:ext uri="{BB962C8B-B14F-4D97-AF65-F5344CB8AC3E}">
        <p14:creationId xmlns:p14="http://schemas.microsoft.com/office/powerpoint/2010/main" val="1112811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itchFamily="34" charset="0"/>
              <a:buNone/>
            </a:pPr>
            <a:r>
              <a:rPr lang="en-US" sz="1200" kern="1200" dirty="0" smtClean="0">
                <a:solidFill>
                  <a:schemeClr val="tx1"/>
                </a:solidFill>
                <a:effectLst/>
                <a:latin typeface="+mn-lt"/>
                <a:ea typeface="+mn-ea"/>
                <a:cs typeface="+mn-cs"/>
              </a:rPr>
              <a:t>[Review these briefly,</a:t>
            </a:r>
            <a:r>
              <a:rPr lang="en-US" sz="1200" kern="1200" baseline="0" dirty="0" smtClean="0">
                <a:solidFill>
                  <a:schemeClr val="tx1"/>
                </a:solidFill>
                <a:effectLst/>
                <a:latin typeface="+mn-lt"/>
                <a:ea typeface="+mn-ea"/>
                <a:cs typeface="+mn-cs"/>
              </a:rPr>
              <a:t> note that these next few slides list the considerations that will need to be outlined in their off-site visit SOP – Text from SSP is below]</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Procedures for contacting and scheduling participants for off-site visits.</a:t>
            </a:r>
          </a:p>
          <a:p>
            <a:pPr marL="171450" lvl="0" indent="-171450">
              <a:buFont typeface="Arial" pitchFamily="34" charset="0"/>
              <a:buChar char="•"/>
            </a:pPr>
            <a:r>
              <a:rPr lang="en-US" sz="1200" kern="1200" dirty="0" smtClean="0">
                <a:solidFill>
                  <a:schemeClr val="tx1"/>
                </a:solidFill>
                <a:effectLst/>
                <a:latin typeface="+mn-lt"/>
                <a:ea typeface="+mn-ea"/>
                <a:cs typeface="+mn-cs"/>
              </a:rPr>
              <a:t>Procedures for verifying participants’ consent prior to conducting off-site visits.</a:t>
            </a:r>
          </a:p>
          <a:p>
            <a:pPr marL="171450" lvl="0" indent="-171450">
              <a:buFont typeface="Arial" pitchFamily="34" charset="0"/>
              <a:buChar char="•"/>
            </a:pPr>
            <a:r>
              <a:rPr lang="en-US" sz="1200" kern="1200" dirty="0" smtClean="0">
                <a:solidFill>
                  <a:schemeClr val="tx1"/>
                </a:solidFill>
                <a:effectLst/>
                <a:latin typeface="+mn-lt"/>
                <a:ea typeface="+mn-ea"/>
                <a:cs typeface="+mn-cs"/>
              </a:rPr>
              <a:t>Procedures to protect the safety of study staff, participants and any family members present during off-site visits, as well as confidentiality of participants.  </a:t>
            </a:r>
          </a:p>
          <a:p>
            <a:pPr marL="171450" lvl="0" indent="-171450">
              <a:buFont typeface="Arial" pitchFamily="34" charset="0"/>
              <a:buChar char="•"/>
            </a:pPr>
            <a:r>
              <a:rPr lang="en-US" sz="1200" kern="1200" dirty="0" smtClean="0">
                <a:solidFill>
                  <a:schemeClr val="tx1"/>
                </a:solidFill>
                <a:effectLst/>
                <a:latin typeface="+mn-lt"/>
                <a:ea typeface="+mn-ea"/>
                <a:cs typeface="+mn-cs"/>
              </a:rPr>
              <a:t>Identification of staff member roles and responsibilities for off-site visits:  </a:t>
            </a:r>
          </a:p>
          <a:p>
            <a:pPr marL="628650" lvl="1" indent="-171450">
              <a:buFont typeface="Arial" pitchFamily="34" charset="0"/>
              <a:buChar char="•"/>
            </a:pPr>
            <a:r>
              <a:rPr lang="en-US" sz="1200" kern="1200" dirty="0" smtClean="0">
                <a:solidFill>
                  <a:schemeClr val="tx1"/>
                </a:solidFill>
                <a:effectLst/>
                <a:latin typeface="+mn-lt"/>
                <a:ea typeface="+mn-ea"/>
                <a:cs typeface="+mn-cs"/>
              </a:rPr>
              <a:t>In general, most off-site visits will require two staff members, including one who is able to provide clinical assistance in case of symptoms or AEs, perform phlebotomy, conduct and verify rapid tests results and assist with specimen processing</a:t>
            </a:r>
          </a:p>
          <a:p>
            <a:pPr marL="628650" lvl="1" indent="-171450">
              <a:buFont typeface="Arial" pitchFamily="34" charset="0"/>
              <a:buChar char="•"/>
            </a:pPr>
            <a:r>
              <a:rPr lang="en-US" sz="1200" kern="1200" dirty="0" smtClean="0">
                <a:solidFill>
                  <a:schemeClr val="tx1"/>
                </a:solidFill>
                <a:effectLst/>
                <a:latin typeface="+mn-lt"/>
                <a:ea typeface="+mn-ea"/>
                <a:cs typeface="+mn-cs"/>
              </a:rPr>
              <a:t>Ensure that at a minimum one of these staff members are conversant in the language of choice of the participant  </a:t>
            </a:r>
          </a:p>
          <a:p>
            <a:pPr marL="628650" lvl="1" indent="-171450">
              <a:buFont typeface="Arial" pitchFamily="34" charset="0"/>
              <a:buChar char="•"/>
            </a:pPr>
            <a:r>
              <a:rPr lang="en-US" sz="1200" kern="1200" dirty="0" smtClean="0">
                <a:solidFill>
                  <a:schemeClr val="tx1"/>
                </a:solidFill>
                <a:effectLst/>
                <a:latin typeface="+mn-lt"/>
                <a:ea typeface="+mn-ea"/>
                <a:cs typeface="+mn-cs"/>
              </a:rPr>
              <a:t>Ensure that these staff members are thoroughly versed in confidentiality and pharmacy and lab chain of custody issues</a:t>
            </a:r>
          </a:p>
          <a:p>
            <a:pPr marL="171450" lvl="0" indent="-171450">
              <a:buFont typeface="Arial" pitchFamily="34" charset="0"/>
              <a:buChar char="•"/>
            </a:pPr>
            <a:r>
              <a:rPr lang="en-US" sz="1200" kern="1200" dirty="0" smtClean="0">
                <a:solidFill>
                  <a:schemeClr val="tx1"/>
                </a:solidFill>
                <a:effectLst/>
                <a:latin typeface="+mn-lt"/>
                <a:ea typeface="+mn-ea"/>
                <a:cs typeface="+mn-cs"/>
              </a:rPr>
              <a:t>Procedures for management of symptoms/illness requiring medical attention.  Specifically, procedures for management of positive pregnancy tests, positive or discordant HIV rapids, STI symptoms, contraceptive use and potential SAE/EAE, as well as provision of any necessary referrals should be described.</a:t>
            </a:r>
          </a:p>
          <a:p>
            <a:pPr marL="628650" lvl="1" indent="-171450">
              <a:buFont typeface="Arial" pitchFamily="34" charset="0"/>
              <a:buChar char="•"/>
            </a:pPr>
            <a:r>
              <a:rPr lang="en-US" sz="1200" u="sng" kern="1200" dirty="0" smtClean="0">
                <a:solidFill>
                  <a:schemeClr val="tx1"/>
                </a:solidFill>
                <a:effectLst/>
                <a:latin typeface="+mn-lt"/>
                <a:ea typeface="+mn-ea"/>
                <a:cs typeface="+mn-cs"/>
              </a:rPr>
              <a:t>NOTE:</a:t>
            </a:r>
            <a:r>
              <a:rPr lang="en-US" sz="1200" kern="1200" dirty="0" smtClean="0">
                <a:solidFill>
                  <a:schemeClr val="tx1"/>
                </a:solidFill>
                <a:effectLst/>
                <a:latin typeface="+mn-lt"/>
                <a:ea typeface="+mn-ea"/>
                <a:cs typeface="+mn-cs"/>
              </a:rPr>
              <a:t> If genital symptoms are reported during an off-site visit, the participant should be asked to report to the clinic as soon as possible for a pelvic exam. </a:t>
            </a:r>
          </a:p>
          <a:p>
            <a:pPr marL="628650" lvl="1" indent="-171450">
              <a:buFont typeface="Arial" pitchFamily="34" charset="0"/>
              <a:buChar char="•"/>
            </a:pPr>
            <a:r>
              <a:rPr lang="en-US" sz="1200" kern="1200" dirty="0" smtClean="0">
                <a:solidFill>
                  <a:schemeClr val="tx1"/>
                </a:solidFill>
                <a:effectLst/>
                <a:latin typeface="+mn-lt"/>
                <a:ea typeface="+mn-ea"/>
                <a:cs typeface="+mn-cs"/>
              </a:rPr>
              <a:t>Generally, if any issues requiring further follow-up arise at an off-site visit, the participant should be referred (or brought) to the clinic as soon as possible for further evaluation.  Depending on the severity of the issue, site staff may need to transport participant immediately from the off-site visit to the clinic or nearest healthcare facility.</a:t>
            </a:r>
          </a:p>
          <a:p>
            <a:pPr marL="171450" lvl="0" indent="-171450">
              <a:buFont typeface="Arial" pitchFamily="34" charset="0"/>
              <a:buChar char="•"/>
            </a:pPr>
            <a:r>
              <a:rPr lang="en-US" sz="1200" kern="1200" dirty="0" smtClean="0">
                <a:solidFill>
                  <a:schemeClr val="tx1"/>
                </a:solidFill>
                <a:effectLst/>
                <a:latin typeface="+mn-lt"/>
                <a:ea typeface="+mn-ea"/>
                <a:cs typeface="+mn-cs"/>
              </a:rPr>
              <a:t>Description of how routine participant identification procedures will be modified for off-site visits.</a:t>
            </a:r>
          </a:p>
          <a:p>
            <a:pPr marL="171450" lvl="0" indent="-171450">
              <a:buFont typeface="Arial" pitchFamily="34" charset="0"/>
              <a:buChar char="•"/>
            </a:pPr>
            <a:r>
              <a:rPr lang="en-US" sz="1200" kern="1200" dirty="0" smtClean="0">
                <a:solidFill>
                  <a:schemeClr val="tx1"/>
                </a:solidFill>
                <a:effectLst/>
                <a:latin typeface="+mn-lt"/>
                <a:ea typeface="+mn-ea"/>
                <a:cs typeface="+mn-cs"/>
              </a:rPr>
              <a:t>List of materials and supplies that will be needed for an off-site visit.</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t>9</a:t>
            </a:fld>
            <a:endParaRPr lang="en-US" dirty="0"/>
          </a:p>
        </p:txBody>
      </p:sp>
    </p:spTree>
    <p:extLst>
      <p:ext uri="{BB962C8B-B14F-4D97-AF65-F5344CB8AC3E}">
        <p14:creationId xmlns:p14="http://schemas.microsoft.com/office/powerpoint/2010/main" val="3355333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182B4ADE-9B5B-45FE-9555-9A59C1C7D43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824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8A6440BD-BAC0-4711-BF61-E6968EEB937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45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F5344AAC-E422-46A1-A53D-7508B0CF55DF}"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4520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E324899-96F6-43A7-8BE5-C757009198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67993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3FCC4B42-625D-4C4F-889C-D308A4DDD70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0245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5D0BC6B2-D524-4E0E-9C51-42EC4A90535B}"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1738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fld id="{F74C4191-22D9-424B-9C0E-A9CCF072299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6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6C60ADC9-8333-4248-8FFB-1FF99A12D96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9799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801584B7-01B4-4A51-83F5-CBC29138CCA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0378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5C62A13A-81E7-446A-AE48-0E0E10F93311}"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4490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C3566AE6-28FA-43CB-9D14-3F568E6F47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6045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00000"/>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dirty="0">
              <a:solidFill>
                <a:srgbClr val="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8DB2B9B8-1331-4CB0-B60D-F54DDFF36877}"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6619595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38200" y="2133600"/>
            <a:ext cx="7696200" cy="2057400"/>
          </a:xfrm>
        </p:spPr>
        <p:txBody>
          <a:bodyPr>
            <a:normAutofit/>
          </a:bodyPr>
          <a:lstStyle/>
          <a:p>
            <a:pPr algn="ctr" eaLnBrk="1" hangingPunct="1"/>
            <a:r>
              <a:rPr lang="en-US" sz="6000" b="1" dirty="0" smtClean="0"/>
              <a:t>ASPIRE Off-Site Visits</a:t>
            </a:r>
            <a:endParaRPr lang="en-US" sz="4400" b="1" dirty="0" smtClean="0"/>
          </a:p>
        </p:txBody>
      </p:sp>
      <p:pic>
        <p:nvPicPr>
          <p:cNvPr id="8"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59621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Considerations</a:t>
            </a:r>
            <a:endParaRPr lang="en-US" dirty="0"/>
          </a:p>
        </p:txBody>
      </p:sp>
      <p:sp>
        <p:nvSpPr>
          <p:cNvPr id="3" name="Content Placeholder 2"/>
          <p:cNvSpPr>
            <a:spLocks noGrp="1"/>
          </p:cNvSpPr>
          <p:nvPr>
            <p:ph idx="1"/>
          </p:nvPr>
        </p:nvSpPr>
        <p:spPr/>
        <p:txBody>
          <a:bodyPr/>
          <a:lstStyle/>
          <a:p>
            <a:r>
              <a:rPr lang="en-US" dirty="0" smtClean="0"/>
              <a:t>Chain of custody for </a:t>
            </a:r>
            <a:r>
              <a:rPr lang="en-US" dirty="0"/>
              <a:t>s</a:t>
            </a:r>
            <a:r>
              <a:rPr lang="en-US" dirty="0" smtClean="0"/>
              <a:t>pecimen transport</a:t>
            </a:r>
          </a:p>
          <a:p>
            <a:r>
              <a:rPr lang="en-US" dirty="0"/>
              <a:t>Specimen handling/transport</a:t>
            </a:r>
          </a:p>
          <a:p>
            <a:r>
              <a:rPr lang="en-US" dirty="0" smtClean="0"/>
              <a:t>Safety (biological specimens, bio-waste)</a:t>
            </a:r>
          </a:p>
          <a:p>
            <a:r>
              <a:rPr lang="en-US" dirty="0" smtClean="0"/>
              <a:t>Testing timeframes</a:t>
            </a:r>
          </a:p>
          <a:p>
            <a:r>
              <a:rPr lang="en-US" dirty="0" smtClean="0"/>
              <a:t>Equipment and supplies</a:t>
            </a:r>
          </a:p>
          <a:p>
            <a:r>
              <a:rPr lang="en-US" dirty="0" smtClean="0"/>
              <a:t>Staffing </a:t>
            </a:r>
          </a:p>
          <a:p>
            <a:r>
              <a:rPr lang="en-US" dirty="0" smtClean="0"/>
              <a:t>Source Documentation</a:t>
            </a:r>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9388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Product Considerations</a:t>
            </a:r>
            <a:endParaRPr lang="en-US" dirty="0"/>
          </a:p>
        </p:txBody>
      </p:sp>
      <p:sp>
        <p:nvSpPr>
          <p:cNvPr id="3" name="Content Placeholder 2"/>
          <p:cNvSpPr>
            <a:spLocks noGrp="1"/>
          </p:cNvSpPr>
          <p:nvPr>
            <p:ph idx="1"/>
          </p:nvPr>
        </p:nvSpPr>
        <p:spPr/>
        <p:txBody>
          <a:bodyPr/>
          <a:lstStyle/>
          <a:p>
            <a:r>
              <a:rPr lang="en-US" dirty="0" smtClean="0"/>
              <a:t>Requests for VR in advance</a:t>
            </a:r>
          </a:p>
          <a:p>
            <a:r>
              <a:rPr lang="en-US" dirty="0" smtClean="0"/>
              <a:t>Chain of custody</a:t>
            </a:r>
          </a:p>
          <a:p>
            <a:r>
              <a:rPr lang="en-US" dirty="0" smtClean="0"/>
              <a:t>Transport conditions/temperature</a:t>
            </a:r>
          </a:p>
          <a:p>
            <a:r>
              <a:rPr lang="en-US" dirty="0" smtClean="0"/>
              <a:t>Procedures in the event study product is not delivered </a:t>
            </a:r>
          </a:p>
          <a:p>
            <a:r>
              <a:rPr lang="en-US" dirty="0" smtClean="0"/>
              <a:t>Collection and transport of used/unused VR</a:t>
            </a:r>
          </a:p>
          <a:p>
            <a:r>
              <a:rPr lang="en-US" dirty="0" smtClean="0"/>
              <a:t>Documentation</a:t>
            </a:r>
          </a:p>
          <a:p>
            <a:pPr marL="0" indent="0">
              <a:buNone/>
            </a:pPr>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761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 Documentation Considerations</a:t>
            </a:r>
            <a:endParaRPr lang="en-US" dirty="0"/>
          </a:p>
        </p:txBody>
      </p:sp>
      <p:sp>
        <p:nvSpPr>
          <p:cNvPr id="3" name="Content Placeholder 2"/>
          <p:cNvSpPr>
            <a:spLocks noGrp="1"/>
          </p:cNvSpPr>
          <p:nvPr>
            <p:ph idx="1"/>
          </p:nvPr>
        </p:nvSpPr>
        <p:spPr/>
        <p:txBody>
          <a:bodyPr/>
          <a:lstStyle/>
          <a:p>
            <a:r>
              <a:rPr lang="en-US" dirty="0" smtClean="0"/>
              <a:t>No </a:t>
            </a:r>
            <a:r>
              <a:rPr lang="en-US" i="1" dirty="0" smtClean="0"/>
              <a:t>completed</a:t>
            </a:r>
            <a:r>
              <a:rPr lang="en-US" dirty="0" smtClean="0"/>
              <a:t> CRFs or other source documents should leave clinic</a:t>
            </a:r>
          </a:p>
          <a:p>
            <a:r>
              <a:rPr lang="en-US" dirty="0" smtClean="0"/>
              <a:t>Blank CRFs and staff notes summarizing source documents may be taken</a:t>
            </a:r>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3574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an Off-Site Visit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28800" y="1752600"/>
            <a:ext cx="6135370" cy="3834606"/>
          </a:xfrm>
        </p:spPr>
      </p:pic>
    </p:spTree>
    <p:extLst>
      <p:ext uri="{BB962C8B-B14F-4D97-AF65-F5344CB8AC3E}">
        <p14:creationId xmlns:p14="http://schemas.microsoft.com/office/powerpoint/2010/main" val="2008903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pPr marL="0" indent="0">
              <a:buNone/>
            </a:pPr>
            <a:r>
              <a:rPr lang="en-US" i="1" dirty="0"/>
              <a:t>One week after her M4 visit, a participant’s VR came out accidentally and fell into the </a:t>
            </a:r>
            <a:r>
              <a:rPr lang="en-US" i="1" dirty="0" smtClean="0"/>
              <a:t>toilet.  </a:t>
            </a:r>
            <a:r>
              <a:rPr lang="en-US" i="1" dirty="0"/>
              <a:t>It is still 3 weeks until her next scheduled visit.  The </a:t>
            </a:r>
            <a:r>
              <a:rPr lang="en-US" i="1" dirty="0" err="1"/>
              <a:t>IoR</a:t>
            </a:r>
            <a:r>
              <a:rPr lang="en-US" i="1" dirty="0"/>
              <a:t>/designee decides to deliver a new VR as part of an interim visit in order to ensure ring coverage until her next scheduled study visit. </a:t>
            </a:r>
            <a:endParaRPr lang="en-US" i="1" dirty="0" smtClean="0"/>
          </a:p>
          <a:p>
            <a:pPr marL="0" indent="0">
              <a:buNone/>
            </a:pPr>
            <a:r>
              <a:rPr lang="en-US" i="1" dirty="0" smtClean="0"/>
              <a:t>     </a:t>
            </a:r>
          </a:p>
          <a:p>
            <a:pPr marL="171450" indent="-171450">
              <a:spcBef>
                <a:spcPts val="0"/>
              </a:spcBef>
              <a:buFontTx/>
              <a:buChar char="-"/>
              <a:defRPr/>
            </a:pPr>
            <a:r>
              <a:rPr lang="en-US" dirty="0" smtClean="0"/>
              <a:t>What </a:t>
            </a:r>
            <a:r>
              <a:rPr lang="en-US" dirty="0"/>
              <a:t>do you need to check/review before going?</a:t>
            </a:r>
          </a:p>
          <a:p>
            <a:pPr marL="171450" indent="-171450">
              <a:buFontTx/>
              <a:buChar char="-"/>
            </a:pPr>
            <a:r>
              <a:rPr lang="en-US" dirty="0"/>
              <a:t>What materials do you need?</a:t>
            </a:r>
          </a:p>
          <a:p>
            <a:pPr marL="171450" indent="-171450">
              <a:buFontTx/>
              <a:buChar char="-"/>
            </a:pPr>
            <a:r>
              <a:rPr lang="en-US" dirty="0"/>
              <a:t>Who is going?</a:t>
            </a:r>
          </a:p>
          <a:p>
            <a:pPr marL="171450" indent="-171450">
              <a:buFontTx/>
              <a:buChar char="-"/>
            </a:pPr>
            <a:r>
              <a:rPr lang="en-US" dirty="0"/>
              <a:t>Where will the visit be?</a:t>
            </a:r>
          </a:p>
          <a:p>
            <a:pPr marL="171450" indent="-171450">
              <a:buFontTx/>
              <a:buChar char="-"/>
            </a:pPr>
            <a:r>
              <a:rPr lang="en-US" dirty="0"/>
              <a:t>What are the minimum procedures required to dispense study product?  How will these procedures be accomplished off-site?</a:t>
            </a:r>
          </a:p>
          <a:p>
            <a:endParaRPr lang="en-US" dirty="0"/>
          </a:p>
        </p:txBody>
      </p:sp>
    </p:spTree>
    <p:extLst>
      <p:ext uri="{BB962C8B-B14F-4D97-AF65-F5344CB8AC3E}">
        <p14:creationId xmlns:p14="http://schemas.microsoft.com/office/powerpoint/2010/main" val="194970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5" name="Content Placeholder 4"/>
          <p:cNvSpPr>
            <a:spLocks noGrp="1"/>
          </p:cNvSpPr>
          <p:nvPr>
            <p:ph idx="1"/>
          </p:nvPr>
        </p:nvSpPr>
        <p:spPr>
          <a:xfrm>
            <a:off x="455008" y="1203473"/>
            <a:ext cx="8229600" cy="4906963"/>
          </a:xfrm>
        </p:spPr>
        <p:txBody>
          <a:bodyPr/>
          <a:lstStyle/>
          <a:p>
            <a:r>
              <a:rPr lang="en-US" i="1" dirty="0" smtClean="0"/>
              <a:t>Why make an allowance for off-site visits in the protocol?</a:t>
            </a:r>
            <a:endParaRPr lang="en-US" i="1" dirty="0"/>
          </a:p>
        </p:txBody>
      </p:sp>
      <p:grpSp>
        <p:nvGrpSpPr>
          <p:cNvPr id="16" name="Group 15"/>
          <p:cNvGrpSpPr/>
          <p:nvPr/>
        </p:nvGrpSpPr>
        <p:grpSpPr>
          <a:xfrm>
            <a:off x="1524000" y="3040895"/>
            <a:ext cx="6091617" cy="4426705"/>
            <a:chOff x="1524000" y="3040895"/>
            <a:chExt cx="6091617" cy="4426705"/>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3040895"/>
              <a:ext cx="6091617" cy="4426705"/>
            </a:xfrm>
            <a:prstGeom prst="rect">
              <a:avLst/>
            </a:prstGeom>
          </p:spPr>
        </p:pic>
        <p:sp>
          <p:nvSpPr>
            <p:cNvPr id="9" name="TextBox 8"/>
            <p:cNvSpPr txBox="1"/>
            <p:nvPr/>
          </p:nvSpPr>
          <p:spPr>
            <a:xfrm rot="390474">
              <a:off x="2970578" y="4900305"/>
              <a:ext cx="2406621" cy="1077218"/>
            </a:xfrm>
            <a:prstGeom prst="rect">
              <a:avLst/>
            </a:prstGeom>
            <a:noFill/>
          </p:spPr>
          <p:txBody>
            <a:bodyPr wrap="none" rtlCol="0">
              <a:spAutoFit/>
            </a:bodyPr>
            <a:lstStyle/>
            <a:p>
              <a:r>
                <a:rPr lang="en-US" sz="3200" b="1" dirty="0" smtClean="0">
                  <a:solidFill>
                    <a:schemeClr val="bg1"/>
                  </a:solidFill>
                </a:rPr>
                <a:t>Adherence &amp;</a:t>
              </a:r>
            </a:p>
            <a:p>
              <a:r>
                <a:rPr lang="en-US" sz="3200" b="1" dirty="0" smtClean="0">
                  <a:solidFill>
                    <a:schemeClr val="bg1"/>
                  </a:solidFill>
                </a:rPr>
                <a:t>Retention</a:t>
              </a:r>
              <a:endParaRPr lang="en-US" sz="3200" b="1" dirty="0">
                <a:solidFill>
                  <a:schemeClr val="bg1"/>
                </a:solidFill>
              </a:endParaRPr>
            </a:p>
          </p:txBody>
        </p:sp>
      </p:grpSp>
      <p:sp>
        <p:nvSpPr>
          <p:cNvPr id="10" name="TextBox 9"/>
          <p:cNvSpPr txBox="1"/>
          <p:nvPr/>
        </p:nvSpPr>
        <p:spPr>
          <a:xfrm>
            <a:off x="6442283" y="2628594"/>
            <a:ext cx="1805366" cy="461665"/>
          </a:xfrm>
          <a:prstGeom prst="rect">
            <a:avLst/>
          </a:prstGeom>
          <a:noFill/>
        </p:spPr>
        <p:txBody>
          <a:bodyPr wrap="none" rtlCol="0">
            <a:spAutoFit/>
          </a:bodyPr>
          <a:lstStyle/>
          <a:p>
            <a:r>
              <a:rPr lang="en-US" sz="2400" dirty="0" smtClean="0"/>
              <a:t>Off-site visits</a:t>
            </a:r>
            <a:endParaRPr lang="en-US" sz="2400" dirty="0"/>
          </a:p>
        </p:txBody>
      </p:sp>
      <p:sp>
        <p:nvSpPr>
          <p:cNvPr id="11" name="TextBox 10"/>
          <p:cNvSpPr txBox="1"/>
          <p:nvPr/>
        </p:nvSpPr>
        <p:spPr>
          <a:xfrm>
            <a:off x="292446" y="2797874"/>
            <a:ext cx="2844561" cy="461665"/>
          </a:xfrm>
          <a:prstGeom prst="rect">
            <a:avLst/>
          </a:prstGeom>
          <a:noFill/>
        </p:spPr>
        <p:txBody>
          <a:bodyPr wrap="none" rtlCol="0">
            <a:spAutoFit/>
          </a:bodyPr>
          <a:lstStyle/>
          <a:p>
            <a:r>
              <a:rPr lang="en-US" sz="2400" dirty="0" smtClean="0"/>
              <a:t>Improving Clinic Flow</a:t>
            </a:r>
            <a:endParaRPr lang="en-US" sz="2400" dirty="0"/>
          </a:p>
        </p:txBody>
      </p:sp>
      <p:sp>
        <p:nvSpPr>
          <p:cNvPr id="13" name="TextBox 12"/>
          <p:cNvSpPr txBox="1"/>
          <p:nvPr/>
        </p:nvSpPr>
        <p:spPr>
          <a:xfrm>
            <a:off x="5876615" y="3329863"/>
            <a:ext cx="1349216" cy="461665"/>
          </a:xfrm>
          <a:prstGeom prst="rect">
            <a:avLst/>
          </a:prstGeom>
          <a:noFill/>
        </p:spPr>
        <p:txBody>
          <a:bodyPr wrap="none" rtlCol="0">
            <a:spAutoFit/>
          </a:bodyPr>
          <a:lstStyle/>
          <a:p>
            <a:r>
              <a:rPr lang="en-US" sz="2400" dirty="0" smtClean="0"/>
              <a:t>Outreach</a:t>
            </a:r>
            <a:endParaRPr lang="en-US" sz="2400" dirty="0"/>
          </a:p>
        </p:txBody>
      </p:sp>
      <p:sp>
        <p:nvSpPr>
          <p:cNvPr id="14" name="TextBox 13"/>
          <p:cNvSpPr txBox="1"/>
          <p:nvPr/>
        </p:nvSpPr>
        <p:spPr>
          <a:xfrm>
            <a:off x="2994240" y="3355419"/>
            <a:ext cx="1917641" cy="461665"/>
          </a:xfrm>
          <a:prstGeom prst="rect">
            <a:avLst/>
          </a:prstGeom>
          <a:noFill/>
        </p:spPr>
        <p:txBody>
          <a:bodyPr wrap="none" rtlCol="0">
            <a:spAutoFit/>
          </a:bodyPr>
          <a:lstStyle/>
          <a:p>
            <a:r>
              <a:rPr lang="en-US" sz="2400" dirty="0" smtClean="0"/>
              <a:t>Tracking Tools</a:t>
            </a:r>
            <a:endParaRPr lang="en-US" sz="2400" dirty="0"/>
          </a:p>
        </p:txBody>
      </p:sp>
      <p:sp>
        <p:nvSpPr>
          <p:cNvPr id="15" name="TextBox 14"/>
          <p:cNvSpPr txBox="1"/>
          <p:nvPr/>
        </p:nvSpPr>
        <p:spPr>
          <a:xfrm>
            <a:off x="4038600" y="2790465"/>
            <a:ext cx="1555234" cy="461665"/>
          </a:xfrm>
          <a:prstGeom prst="rect">
            <a:avLst/>
          </a:prstGeom>
          <a:noFill/>
        </p:spPr>
        <p:txBody>
          <a:bodyPr wrap="none" rtlCol="0">
            <a:spAutoFit/>
          </a:bodyPr>
          <a:lstStyle/>
          <a:p>
            <a:r>
              <a:rPr lang="en-US" sz="2400" dirty="0" smtClean="0"/>
              <a:t>Counseling</a:t>
            </a:r>
            <a:endParaRPr lang="en-US" sz="2400" dirty="0"/>
          </a:p>
        </p:txBody>
      </p:sp>
      <p:pic>
        <p:nvPicPr>
          <p:cNvPr id="12" name="Picture 6" descr="C:\Jared\Dapivirine\MTN 020 communications\Logo\AspireLogoFinal.png"/>
          <p:cNvPicPr>
            <a:picLocks noChangeAspect="1" noChangeArrowheads="1"/>
          </p:cNvPicPr>
          <p:nvPr/>
        </p:nvPicPr>
        <p:blipFill>
          <a:blip r:embed="rId4">
            <a:extLst>
              <a:ext uri="{28A0092B-C50C-407E-A947-70E740481C1C}">
                <a14:useLocalDpi xmlns:a14="http://schemas.microsoft.com/office/drawing/2010/main" val="0"/>
              </a:ext>
            </a:extLst>
          </a:blip>
          <a:srcRect l="26994" t="31758" r="26379" b="34897"/>
          <a:stretch>
            <a:fillRect/>
          </a:stretch>
        </p:blipFill>
        <p:spPr bwMode="auto">
          <a:xfrm>
            <a:off x="7239000" y="57912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2334989" y="2303907"/>
            <a:ext cx="2905283" cy="461665"/>
          </a:xfrm>
          <a:prstGeom prst="rect">
            <a:avLst/>
          </a:prstGeom>
          <a:noFill/>
        </p:spPr>
        <p:txBody>
          <a:bodyPr wrap="none" rtlCol="0">
            <a:spAutoFit/>
          </a:bodyPr>
          <a:lstStyle/>
          <a:p>
            <a:r>
              <a:rPr lang="en-US" sz="2400" dirty="0" smtClean="0"/>
              <a:t>Extended Clinic Hours</a:t>
            </a:r>
            <a:endParaRPr lang="en-US" sz="2400" dirty="0"/>
          </a:p>
        </p:txBody>
      </p:sp>
    </p:spTree>
    <p:extLst>
      <p:ext uri="{BB962C8B-B14F-4D97-AF65-F5344CB8AC3E}">
        <p14:creationId xmlns:p14="http://schemas.microsoft.com/office/powerpoint/2010/main" val="333311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1"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0" nodeType="clickEffect">
                                  <p:stCondLst>
                                    <p:cond delay="0"/>
                                  </p:stCondLst>
                                  <p:childTnLst>
                                    <p:animMotion origin="layout" path="M 0 0 L 0 0.25 E" pathEditMode="relative" ptsTypes="">
                                      <p:cBhvr>
                                        <p:cTn id="31" dur="1000" fill="hold"/>
                                        <p:tgtEl>
                                          <p:spTgt spid="15"/>
                                        </p:tgtEl>
                                        <p:attrNameLst>
                                          <p:attrName>ppt_x</p:attrName>
                                          <p:attrName>ppt_y</p:attrName>
                                        </p:attrNameLst>
                                      </p:cBhvr>
                                    </p:animMotion>
                                  </p:childTnLst>
                                </p:cTn>
                              </p:par>
                            </p:childTnLst>
                          </p:cTn>
                        </p:par>
                        <p:par>
                          <p:cTn id="32" fill="hold">
                            <p:stCondLst>
                              <p:cond delay="1000"/>
                            </p:stCondLst>
                            <p:childTnLst>
                              <p:par>
                                <p:cTn id="33" presetID="10" presetClass="exit" presetSubtype="0" fill="hold" grpId="2" nodeType="afterEffect">
                                  <p:stCondLst>
                                    <p:cond delay="0"/>
                                  </p:stCondLst>
                                  <p:childTnLst>
                                    <p:animEffect transition="out" filter="fade">
                                      <p:cBhvr>
                                        <p:cTn id="34" dur="500"/>
                                        <p:tgtEl>
                                          <p:spTgt spid="15"/>
                                        </p:tgtEl>
                                      </p:cBhvr>
                                    </p:animEffect>
                                    <p:set>
                                      <p:cBhvr>
                                        <p:cTn id="35" dur="1" fill="hold">
                                          <p:stCondLst>
                                            <p:cond delay="499"/>
                                          </p:stCondLst>
                                        </p:cTn>
                                        <p:tgtEl>
                                          <p:spTgt spid="15"/>
                                        </p:tgtEl>
                                        <p:attrNameLst>
                                          <p:attrName>style.visibility</p:attrName>
                                        </p:attrNameLst>
                                      </p:cBhvr>
                                      <p:to>
                                        <p:strVal val="hidden"/>
                                      </p:to>
                                    </p:set>
                                  </p:childTnLst>
                                </p:cTn>
                              </p:par>
                            </p:childTnLst>
                          </p:cTn>
                        </p:par>
                        <p:par>
                          <p:cTn id="36" fill="hold">
                            <p:stCondLst>
                              <p:cond delay="1500"/>
                            </p:stCondLst>
                            <p:childTnLst>
                              <p:par>
                                <p:cTn id="37" presetID="50" presetClass="path" presetSubtype="0" accel="50000" decel="50000" fill="hold" grpId="0" nodeType="afterEffect">
                                  <p:stCondLst>
                                    <p:cond delay="0"/>
                                  </p:stCondLst>
                                  <p:childTnLst>
                                    <p:animMotion origin="layout" path="M 0 0 L 0.125 0 C 0.181 0 0.25 0.069 0.25 0.125 L 0.25 0.25 E" pathEditMode="relative" ptsTypes="">
                                      <p:cBhvr>
                                        <p:cTn id="38" dur="1000" fill="hold"/>
                                        <p:tgtEl>
                                          <p:spTgt spid="11"/>
                                        </p:tgtEl>
                                        <p:attrNameLst>
                                          <p:attrName>ppt_x</p:attrName>
                                          <p:attrName>ppt_y</p:attrName>
                                        </p:attrNameLst>
                                      </p:cBhvr>
                                    </p:animMotion>
                                  </p:childTnLst>
                                </p:cTn>
                              </p:par>
                            </p:childTnLst>
                          </p:cTn>
                        </p:par>
                        <p:par>
                          <p:cTn id="39" fill="hold">
                            <p:stCondLst>
                              <p:cond delay="2500"/>
                            </p:stCondLst>
                            <p:childTnLst>
                              <p:par>
                                <p:cTn id="40" presetID="10" presetClass="exit" presetSubtype="0" fill="hold" grpId="2" nodeType="afterEffect">
                                  <p:stCondLst>
                                    <p:cond delay="0"/>
                                  </p:stCondLst>
                                  <p:childTnLst>
                                    <p:animEffect transition="out" filter="fade">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par>
                          <p:cTn id="43" fill="hold">
                            <p:stCondLst>
                              <p:cond delay="3000"/>
                            </p:stCondLst>
                            <p:childTnLst>
                              <p:par>
                                <p:cTn id="44" presetID="50" presetClass="path" presetSubtype="0" accel="50000" decel="50000" fill="hold" grpId="0" nodeType="afterEffect">
                                  <p:stCondLst>
                                    <p:cond delay="0"/>
                                  </p:stCondLst>
                                  <p:childTnLst>
                                    <p:animMotion origin="layout" path="M -3.33333E-6 1.50289E-6 L -0.08767 1.50289E-6 C -0.12691 1.50289E-6 -0.175 0.05341 -0.175 0.09711 L -0.175 0.19445 " pathEditMode="relative" rAng="0" ptsTypes="FfFF">
                                      <p:cBhvr>
                                        <p:cTn id="45" dur="1000" fill="hold"/>
                                        <p:tgtEl>
                                          <p:spTgt spid="13"/>
                                        </p:tgtEl>
                                        <p:attrNameLst>
                                          <p:attrName>ppt_x</p:attrName>
                                          <p:attrName>ppt_y</p:attrName>
                                        </p:attrNameLst>
                                      </p:cBhvr>
                                      <p:rCtr x="-8750" y="9711"/>
                                    </p:animMotion>
                                  </p:childTnLst>
                                </p:cTn>
                              </p:par>
                            </p:childTnLst>
                          </p:cTn>
                        </p:par>
                        <p:par>
                          <p:cTn id="46" fill="hold">
                            <p:stCondLst>
                              <p:cond delay="4000"/>
                            </p:stCondLst>
                            <p:childTnLst>
                              <p:par>
                                <p:cTn id="47" presetID="10" presetClass="exit" presetSubtype="0" fill="hold" grpId="2" nodeType="afterEffect">
                                  <p:stCondLst>
                                    <p:cond delay="0"/>
                                  </p:stCondLst>
                                  <p:childTnLst>
                                    <p:animEffect transition="out" filter="fade">
                                      <p:cBhvr>
                                        <p:cTn id="48" dur="500"/>
                                        <p:tgtEl>
                                          <p:spTgt spid="13"/>
                                        </p:tgtEl>
                                      </p:cBhvr>
                                    </p:animEffect>
                                    <p:set>
                                      <p:cBhvr>
                                        <p:cTn id="49" dur="1" fill="hold">
                                          <p:stCondLst>
                                            <p:cond delay="499"/>
                                          </p:stCondLst>
                                        </p:cTn>
                                        <p:tgtEl>
                                          <p:spTgt spid="13"/>
                                        </p:tgtEl>
                                        <p:attrNameLst>
                                          <p:attrName>style.visibility</p:attrName>
                                        </p:attrNameLst>
                                      </p:cBhvr>
                                      <p:to>
                                        <p:strVal val="hidden"/>
                                      </p:to>
                                    </p:set>
                                  </p:childTnLst>
                                </p:cTn>
                              </p:par>
                            </p:childTnLst>
                          </p:cTn>
                        </p:par>
                        <p:par>
                          <p:cTn id="50" fill="hold">
                            <p:stCondLst>
                              <p:cond delay="4500"/>
                            </p:stCondLst>
                            <p:childTnLst>
                              <p:par>
                                <p:cTn id="51" presetID="42" presetClass="path" presetSubtype="0" accel="50000" decel="50000" fill="hold" grpId="0" nodeType="afterEffect">
                                  <p:stCondLst>
                                    <p:cond delay="0"/>
                                  </p:stCondLst>
                                  <p:childTnLst>
                                    <p:animMotion origin="layout" path="M 0.03438 -0.07838 L 0.03438 0.17156 " pathEditMode="relative" rAng="0" ptsTypes="AA">
                                      <p:cBhvr>
                                        <p:cTn id="52" dur="1000" fill="hold"/>
                                        <p:tgtEl>
                                          <p:spTgt spid="14"/>
                                        </p:tgtEl>
                                        <p:attrNameLst>
                                          <p:attrName>ppt_x</p:attrName>
                                          <p:attrName>ppt_y</p:attrName>
                                        </p:attrNameLst>
                                      </p:cBhvr>
                                      <p:rCtr x="0" y="12486"/>
                                    </p:animMotion>
                                  </p:childTnLst>
                                </p:cTn>
                              </p:par>
                            </p:childTnLst>
                          </p:cTn>
                        </p:par>
                        <p:par>
                          <p:cTn id="53" fill="hold">
                            <p:stCondLst>
                              <p:cond delay="5500"/>
                            </p:stCondLst>
                            <p:childTnLst>
                              <p:par>
                                <p:cTn id="54" presetID="10" presetClass="exit" presetSubtype="0" fill="hold" grpId="2" nodeType="afterEffect">
                                  <p:stCondLst>
                                    <p:cond delay="0"/>
                                  </p:stCondLst>
                                  <p:childTnLst>
                                    <p:animEffect transition="out" filter="fade">
                                      <p:cBhvr>
                                        <p:cTn id="55" dur="500"/>
                                        <p:tgtEl>
                                          <p:spTgt spid="14"/>
                                        </p:tgtEl>
                                      </p:cBhvr>
                                    </p:animEffect>
                                    <p:set>
                                      <p:cBhvr>
                                        <p:cTn id="56" dur="1" fill="hold">
                                          <p:stCondLst>
                                            <p:cond delay="499"/>
                                          </p:stCondLst>
                                        </p:cTn>
                                        <p:tgtEl>
                                          <p:spTgt spid="14"/>
                                        </p:tgtEl>
                                        <p:attrNameLst>
                                          <p:attrName>style.visibility</p:attrName>
                                        </p:attrNameLst>
                                      </p:cBhvr>
                                      <p:to>
                                        <p:strVal val="hidden"/>
                                      </p:to>
                                    </p:set>
                                  </p:childTnLst>
                                </p:cTn>
                              </p:par>
                            </p:childTnLst>
                          </p:cTn>
                        </p:par>
                        <p:par>
                          <p:cTn id="57" fill="hold">
                            <p:stCondLst>
                              <p:cond delay="6000"/>
                            </p:stCondLst>
                            <p:childTnLst>
                              <p:par>
                                <p:cTn id="58" presetID="42" presetClass="path" presetSubtype="0" accel="50000" decel="50000" fill="hold" grpId="0" nodeType="afterEffect">
                                  <p:stCondLst>
                                    <p:cond delay="0"/>
                                  </p:stCondLst>
                                  <p:childTnLst>
                                    <p:animMotion origin="layout" path="M 0.00243 0.07491 L 0.00243 0.32485 " pathEditMode="relative" rAng="0" ptsTypes="AA">
                                      <p:cBhvr>
                                        <p:cTn id="59" dur="1000" fill="hold"/>
                                        <p:tgtEl>
                                          <p:spTgt spid="17"/>
                                        </p:tgtEl>
                                        <p:attrNameLst>
                                          <p:attrName>ppt_x</p:attrName>
                                          <p:attrName>ppt_y</p:attrName>
                                        </p:attrNameLst>
                                      </p:cBhvr>
                                      <p:rCtr x="0" y="12486"/>
                                    </p:animMotion>
                                  </p:childTnLst>
                                </p:cTn>
                              </p:par>
                            </p:childTnLst>
                          </p:cTn>
                        </p:par>
                        <p:par>
                          <p:cTn id="60" fill="hold">
                            <p:stCondLst>
                              <p:cond delay="7000"/>
                            </p:stCondLst>
                            <p:childTnLst>
                              <p:par>
                                <p:cTn id="61" presetID="10" presetClass="exit" presetSubtype="0" fill="hold" grpId="2" nodeType="afterEffect">
                                  <p:stCondLst>
                                    <p:cond delay="0"/>
                                  </p:stCondLst>
                                  <p:childTnLst>
                                    <p:animEffect transition="out" filter="fade">
                                      <p:cBhvr>
                                        <p:cTn id="62" dur="500"/>
                                        <p:tgtEl>
                                          <p:spTgt spid="17"/>
                                        </p:tgtEl>
                                      </p:cBhvr>
                                    </p:animEffect>
                                    <p:set>
                                      <p:cBhvr>
                                        <p:cTn id="63" dur="1" fill="hold">
                                          <p:stCondLst>
                                            <p:cond delay="499"/>
                                          </p:stCondLst>
                                        </p:cTn>
                                        <p:tgtEl>
                                          <p:spTgt spid="17"/>
                                        </p:tgtEl>
                                        <p:attrNameLst>
                                          <p:attrName>style.visibility</p:attrName>
                                        </p:attrNameLst>
                                      </p:cBhvr>
                                      <p:to>
                                        <p:strVal val="hidden"/>
                                      </p:to>
                                    </p:set>
                                  </p:childTnLst>
                                </p:cTn>
                              </p:par>
                            </p:childTnLst>
                          </p:cTn>
                        </p:par>
                        <p:par>
                          <p:cTn id="64" fill="hold">
                            <p:stCondLst>
                              <p:cond delay="7500"/>
                            </p:stCondLst>
                            <p:childTnLst>
                              <p:par>
                                <p:cTn id="65" presetID="50" presetClass="path" presetSubtype="0" accel="50000" decel="50000" fill="hold" grpId="0" nodeType="afterEffect">
                                  <p:stCondLst>
                                    <p:cond delay="0"/>
                                  </p:stCondLst>
                                  <p:childTnLst>
                                    <p:animMotion origin="layout" path="M 5E-6 3.81503E-6 L -0.15573 3.81503E-6 C -0.2257 3.81503E-6 -0.31146 0.07167 -0.31146 0.1304 L -0.31146 0.26057 " pathEditMode="relative" rAng="0" ptsTypes="FfFF">
                                      <p:cBhvr>
                                        <p:cTn id="66" dur="2000" fill="hold"/>
                                        <p:tgtEl>
                                          <p:spTgt spid="10"/>
                                        </p:tgtEl>
                                        <p:attrNameLst>
                                          <p:attrName>ppt_x</p:attrName>
                                          <p:attrName>ppt_y</p:attrName>
                                        </p:attrNameLst>
                                      </p:cBhvr>
                                      <p:rCtr x="-15573" y="13017"/>
                                    </p:animMotion>
                                  </p:childTnLst>
                                </p:cTn>
                              </p:par>
                            </p:childTnLst>
                          </p:cTn>
                        </p:par>
                        <p:par>
                          <p:cTn id="67" fill="hold">
                            <p:stCondLst>
                              <p:cond delay="9500"/>
                            </p:stCondLst>
                            <p:childTnLst>
                              <p:par>
                                <p:cTn id="68" presetID="10" presetClass="exit" presetSubtype="0" fill="hold" grpId="2" nodeType="afterEffect">
                                  <p:stCondLst>
                                    <p:cond delay="0"/>
                                  </p:stCondLst>
                                  <p:childTnLst>
                                    <p:animEffect transition="out" filter="fade">
                                      <p:cBhvr>
                                        <p:cTn id="69" dur="500"/>
                                        <p:tgtEl>
                                          <p:spTgt spid="10"/>
                                        </p:tgtEl>
                                      </p:cBhvr>
                                    </p:animEffect>
                                    <p:set>
                                      <p:cBhvr>
                                        <p:cTn id="7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 grpId="2"/>
      <p:bldP spid="11" grpId="0"/>
      <p:bldP spid="11" grpId="1"/>
      <p:bldP spid="11" grpId="2"/>
      <p:bldP spid="13" grpId="0"/>
      <p:bldP spid="13" grpId="1"/>
      <p:bldP spid="13" grpId="2"/>
      <p:bldP spid="14" grpId="0"/>
      <p:bldP spid="14" grpId="1"/>
      <p:bldP spid="14" grpId="2"/>
      <p:bldP spid="15" grpId="0"/>
      <p:bldP spid="15" grpId="1"/>
      <p:bldP spid="15" grpId="2"/>
      <p:bldP spid="17" grpId="0"/>
      <p:bldP spid="17" grpId="1"/>
      <p:bldP spid="17"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Off-Site Visit vs. Outreach</a:t>
            </a:r>
            <a:endParaRPr lang="en-US" dirty="0"/>
          </a:p>
        </p:txBody>
      </p:sp>
      <p:graphicFrame>
        <p:nvGraphicFramePr>
          <p:cNvPr id="4" name="Diagram 3"/>
          <p:cNvGraphicFramePr/>
          <p:nvPr>
            <p:extLst>
              <p:ext uri="{D42A27DB-BD31-4B8C-83A1-F6EECF244321}">
                <p14:modId xmlns:p14="http://schemas.microsoft.com/office/powerpoint/2010/main" val="2417709787"/>
              </p:ext>
            </p:extLst>
          </p:nvPr>
        </p:nvGraphicFramePr>
        <p:xfrm>
          <a:off x="381000" y="914400"/>
          <a:ext cx="84582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6" descr="C:\Jared\Dapivirine\MTN 020 communications\Logo\AspireLogoFinal.png"/>
          <p:cNvPicPr>
            <a:picLocks noChangeAspect="1" noChangeArrowheads="1"/>
          </p:cNvPicPr>
          <p:nvPr/>
        </p:nvPicPr>
        <p:blipFill>
          <a:blip r:embed="rId8">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9774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Utilize?</a:t>
            </a:r>
            <a:endParaRPr lang="en-US" dirty="0"/>
          </a:p>
        </p:txBody>
      </p:sp>
      <p:sp>
        <p:nvSpPr>
          <p:cNvPr id="3" name="Content Placeholder 2"/>
          <p:cNvSpPr>
            <a:spLocks noGrp="1"/>
          </p:cNvSpPr>
          <p:nvPr>
            <p:ph idx="1"/>
          </p:nvPr>
        </p:nvSpPr>
        <p:spPr/>
        <p:txBody>
          <a:bodyPr>
            <a:normAutofit/>
          </a:bodyPr>
          <a:lstStyle/>
          <a:p>
            <a:r>
              <a:rPr lang="en-US" dirty="0" smtClean="0"/>
              <a:t>Generally </a:t>
            </a:r>
            <a:r>
              <a:rPr lang="en-US" dirty="0"/>
              <a:t>expected that </a:t>
            </a:r>
            <a:r>
              <a:rPr lang="en-US" dirty="0" smtClean="0"/>
              <a:t>scheduled </a:t>
            </a:r>
            <a:r>
              <a:rPr lang="en-US" dirty="0"/>
              <a:t>study visits will be conducted at the study </a:t>
            </a:r>
            <a:r>
              <a:rPr lang="en-US" dirty="0" smtClean="0"/>
              <a:t>clinic</a:t>
            </a:r>
          </a:p>
          <a:p>
            <a:r>
              <a:rPr lang="en-US" dirty="0" smtClean="0"/>
              <a:t>Off-site visits are a tool to be used when needed, should not be the standard </a:t>
            </a:r>
          </a:p>
          <a:p>
            <a:r>
              <a:rPr lang="en-US" dirty="0" smtClean="0"/>
              <a:t>IoR/designee discretion</a:t>
            </a:r>
          </a:p>
          <a:p>
            <a:endParaRPr lang="en-US" dirty="0"/>
          </a:p>
          <a:p>
            <a:pPr marL="0" indent="0" algn="ctr">
              <a:buNone/>
            </a:pPr>
            <a:r>
              <a:rPr lang="en-US" i="1" dirty="0" smtClean="0"/>
              <a:t>What situations do you think would warrant?</a:t>
            </a:r>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50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Situations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Participant does not have time or is not willing to come to the clinic for the </a:t>
            </a:r>
            <a:r>
              <a:rPr lang="en-US" dirty="0" smtClean="0"/>
              <a:t>visit</a:t>
            </a:r>
          </a:p>
          <a:p>
            <a:pPr lvl="0"/>
            <a:r>
              <a:rPr lang="en-US" dirty="0" smtClean="0"/>
              <a:t>Follow-up </a:t>
            </a:r>
            <a:r>
              <a:rPr lang="en-US" dirty="0"/>
              <a:t>on an adverse event/ serious adverse event</a:t>
            </a:r>
          </a:p>
          <a:p>
            <a:pPr lvl="0"/>
            <a:r>
              <a:rPr lang="en-US" dirty="0"/>
              <a:t>Collect samples that were inadequately collected or inadvertently missed at scheduled visits or compromised in transit to or at laboratory</a:t>
            </a:r>
          </a:p>
          <a:p>
            <a:pPr lvl="0"/>
            <a:r>
              <a:rPr lang="en-US" dirty="0"/>
              <a:t>Collect confirmatory HIV samples</a:t>
            </a:r>
          </a:p>
          <a:p>
            <a:pPr lvl="0"/>
            <a:r>
              <a:rPr lang="en-US" dirty="0"/>
              <a:t>Provide study product (for example, in the event the participant has had the ring in for 35 days, has removed it and does not have an extra; the ring fell out somewhere dirty and cannot be reinserted; or the participant had to leave the clinic without receiving study product)</a:t>
            </a:r>
          </a:p>
          <a:p>
            <a:pPr lvl="0"/>
            <a:r>
              <a:rPr lang="en-US" dirty="0"/>
              <a:t>Follow-up on a participant who:</a:t>
            </a:r>
          </a:p>
          <a:p>
            <a:pPr lvl="1"/>
            <a:r>
              <a:rPr lang="en-US" dirty="0"/>
              <a:t>is unable to come to the clinic and may potentially fall outside of the visit window for the current visit </a:t>
            </a:r>
          </a:p>
          <a:p>
            <a:pPr lvl="1"/>
            <a:r>
              <a:rPr lang="en-US" dirty="0"/>
              <a:t>has voluntarily withdrawn from the study, but is willing to have a final HIV test /pregnancy test/ safety bloods drawn off-site</a:t>
            </a:r>
          </a:p>
          <a:p>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5242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Permitted </a:t>
            </a:r>
            <a:r>
              <a:rPr lang="en-US" dirty="0" smtClean="0"/>
              <a:t>Locations &amp; Visit Types</a:t>
            </a:r>
            <a:endParaRPr lang="en-US" dirty="0"/>
          </a:p>
        </p:txBody>
      </p:sp>
      <p:sp>
        <p:nvSpPr>
          <p:cNvPr id="3" name="Content Placeholder 2"/>
          <p:cNvSpPr>
            <a:spLocks noGrp="1"/>
          </p:cNvSpPr>
          <p:nvPr>
            <p:ph idx="1"/>
          </p:nvPr>
        </p:nvSpPr>
        <p:spPr/>
        <p:txBody>
          <a:bodyPr/>
          <a:lstStyle/>
          <a:p>
            <a:r>
              <a:rPr lang="en-US" dirty="0" smtClean="0"/>
              <a:t>Participant Home or other venues</a:t>
            </a:r>
          </a:p>
          <a:p>
            <a:pPr lvl="1"/>
            <a:r>
              <a:rPr lang="en-US" dirty="0"/>
              <a:t>P</a:t>
            </a:r>
            <a:r>
              <a:rPr lang="en-US" dirty="0" smtClean="0"/>
              <a:t>articipant </a:t>
            </a:r>
            <a:r>
              <a:rPr lang="en-US" dirty="0"/>
              <a:t>and staff </a:t>
            </a:r>
            <a:r>
              <a:rPr lang="en-US" dirty="0" smtClean="0"/>
              <a:t>both comfortable </a:t>
            </a:r>
          </a:p>
          <a:p>
            <a:pPr lvl="1"/>
            <a:r>
              <a:rPr lang="en-US" dirty="0" smtClean="0"/>
              <a:t>Safety </a:t>
            </a:r>
            <a:r>
              <a:rPr lang="en-US" dirty="0"/>
              <a:t>and confidentiality can be </a:t>
            </a:r>
            <a:r>
              <a:rPr lang="en-US" dirty="0" smtClean="0"/>
              <a:t>maintained</a:t>
            </a:r>
          </a:p>
          <a:p>
            <a:pPr marL="457200" lvl="1" indent="0">
              <a:buNone/>
            </a:pPr>
            <a:endParaRPr lang="en-US" dirty="0" smtClean="0"/>
          </a:p>
          <a:p>
            <a:r>
              <a:rPr lang="en-US" dirty="0" smtClean="0"/>
              <a:t>All follow-up Visit Types</a:t>
            </a:r>
          </a:p>
          <a:p>
            <a:pPr lvl="1"/>
            <a:r>
              <a:rPr lang="en-US" dirty="0" smtClean="0"/>
              <a:t>Monthly, Quarterly, Semi-Annual, PUEV/Term</a:t>
            </a:r>
          </a:p>
          <a:p>
            <a:pPr lvl="1"/>
            <a:r>
              <a:rPr lang="en-US" dirty="0" smtClean="0"/>
              <a:t>Interim Visits </a:t>
            </a:r>
          </a:p>
          <a:p>
            <a:pPr marL="0" indent="0">
              <a:buNone/>
            </a:pPr>
            <a:r>
              <a:rPr lang="en-US" dirty="0" smtClean="0"/>
              <a:t> </a:t>
            </a:r>
            <a:endParaRPr lang="en-US" dirty="0"/>
          </a:p>
          <a:p>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25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Procedures</a:t>
            </a:r>
            <a:endParaRPr lang="en-US" dirty="0"/>
          </a:p>
        </p:txBody>
      </p:sp>
      <p:sp>
        <p:nvSpPr>
          <p:cNvPr id="3" name="Content Placeholder 2"/>
          <p:cNvSpPr>
            <a:spLocks noGrp="1"/>
          </p:cNvSpPr>
          <p:nvPr>
            <p:ph idx="1"/>
          </p:nvPr>
        </p:nvSpPr>
        <p:spPr/>
        <p:txBody>
          <a:bodyPr>
            <a:normAutofit/>
          </a:bodyPr>
          <a:lstStyle/>
          <a:p>
            <a:r>
              <a:rPr lang="en-US" dirty="0" smtClean="0"/>
              <a:t>Visit </a:t>
            </a:r>
            <a:r>
              <a:rPr lang="en-US" dirty="0"/>
              <a:t>procedures should remain largely the same as they would for an in-clinic </a:t>
            </a:r>
            <a:r>
              <a:rPr lang="en-US" dirty="0" smtClean="0"/>
              <a:t>visit </a:t>
            </a:r>
          </a:p>
          <a:p>
            <a:r>
              <a:rPr lang="en-US" dirty="0" smtClean="0"/>
              <a:t>Some </a:t>
            </a:r>
            <a:r>
              <a:rPr lang="en-US" dirty="0"/>
              <a:t>procedures may need to be modified or omitted due to limited capacity to conduct them </a:t>
            </a:r>
            <a:r>
              <a:rPr lang="en-US" dirty="0" smtClean="0"/>
              <a:t>off-site </a:t>
            </a:r>
          </a:p>
          <a:p>
            <a:pPr lvl="1"/>
            <a:r>
              <a:rPr lang="en-US" dirty="0" smtClean="0"/>
              <a:t>ACASI</a:t>
            </a:r>
          </a:p>
          <a:p>
            <a:pPr lvl="1"/>
            <a:r>
              <a:rPr lang="en-US" dirty="0" smtClean="0"/>
              <a:t>Physical/Pelvic Exams</a:t>
            </a:r>
          </a:p>
          <a:p>
            <a:r>
              <a:rPr lang="en-US" dirty="0" smtClean="0"/>
              <a:t>Missed procedures made up same as in-clinic</a:t>
            </a:r>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6414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Minimum Procedures for VR dispensation: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t>AE </a:t>
            </a:r>
            <a:r>
              <a:rPr lang="en-US" b="1" dirty="0"/>
              <a:t>assessment and reporting </a:t>
            </a:r>
            <a:r>
              <a:rPr lang="en-US" dirty="0" smtClean="0"/>
              <a:t>(verbal </a:t>
            </a:r>
            <a:r>
              <a:rPr lang="en-US" dirty="0"/>
              <a:t>report of symptoms is acceptable; if symptoms indicate that further evaluation is necessary, this must be conducted prior to dispensing study product)</a:t>
            </a:r>
          </a:p>
          <a:p>
            <a:pPr lvl="0"/>
            <a:r>
              <a:rPr lang="en-US" b="1" dirty="0"/>
              <a:t>HIV testing and counseling </a:t>
            </a:r>
            <a:r>
              <a:rPr lang="en-US" dirty="0"/>
              <a:t>(including </a:t>
            </a:r>
            <a:r>
              <a:rPr lang="en-US" dirty="0" smtClean="0"/>
              <a:t>RR counseling</a:t>
            </a:r>
            <a:r>
              <a:rPr lang="en-US" dirty="0"/>
              <a:t>) and </a:t>
            </a:r>
            <a:r>
              <a:rPr lang="en-US" b="1" dirty="0"/>
              <a:t>pregnancy testing </a:t>
            </a:r>
            <a:r>
              <a:rPr lang="en-US" dirty="0"/>
              <a:t>are required for product dispensation </a:t>
            </a:r>
            <a:r>
              <a:rPr lang="en-US" u="sng" dirty="0"/>
              <a:t>if this has not been done at the research clinic within the past 60 days </a:t>
            </a:r>
            <a:r>
              <a:rPr lang="en-US" dirty="0"/>
              <a:t>(i.e. within last </a:t>
            </a:r>
            <a:r>
              <a:rPr lang="en-US" dirty="0" smtClean="0"/>
              <a:t>2 scheduled visits) </a:t>
            </a:r>
            <a:endParaRPr lang="en-US" dirty="0"/>
          </a:p>
          <a:p>
            <a:pPr lvl="0"/>
            <a:r>
              <a:rPr lang="en-US" dirty="0"/>
              <a:t>Collection of Used Ring (and unused, if applicable), if available</a:t>
            </a:r>
          </a:p>
          <a:p>
            <a:pPr lvl="0"/>
            <a:r>
              <a:rPr lang="en-US" dirty="0"/>
              <a:t>Adherence Counseling/Product Use Instructions, as needed</a:t>
            </a:r>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4889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Considerations</a:t>
            </a:r>
            <a:endParaRPr lang="en-US" dirty="0"/>
          </a:p>
        </p:txBody>
      </p:sp>
      <p:sp>
        <p:nvSpPr>
          <p:cNvPr id="3" name="Content Placeholder 2"/>
          <p:cNvSpPr>
            <a:spLocks noGrp="1"/>
          </p:cNvSpPr>
          <p:nvPr>
            <p:ph idx="1"/>
          </p:nvPr>
        </p:nvSpPr>
        <p:spPr/>
        <p:txBody>
          <a:bodyPr>
            <a:normAutofit/>
          </a:bodyPr>
          <a:lstStyle/>
          <a:p>
            <a:r>
              <a:rPr lang="en-US" dirty="0" smtClean="0"/>
              <a:t>Verifying Consent</a:t>
            </a:r>
          </a:p>
          <a:p>
            <a:r>
              <a:rPr lang="en-US" dirty="0" smtClean="0"/>
              <a:t>Safety/Confidentiality </a:t>
            </a:r>
          </a:p>
          <a:p>
            <a:r>
              <a:rPr lang="en-US" dirty="0" smtClean="0"/>
              <a:t>Staffing </a:t>
            </a:r>
          </a:p>
          <a:p>
            <a:r>
              <a:rPr lang="en-US" dirty="0" smtClean="0"/>
              <a:t>Managing symptoms/conditions requiring medical attention</a:t>
            </a:r>
          </a:p>
          <a:p>
            <a:r>
              <a:rPr lang="en-US" dirty="0" smtClean="0"/>
              <a:t>Materials/Supplies Required </a:t>
            </a:r>
            <a:endParaRPr lang="en-US" dirty="0"/>
          </a:p>
          <a:p>
            <a:endParaRPr lang="en-US" dirty="0"/>
          </a:p>
        </p:txBody>
      </p:sp>
      <p:pic>
        <p:nvPicPr>
          <p:cNvPr id="4" name="Picture 6" descr="C:\Jared\Dapivirine\MTN 020 communications\Logo\AspireLogoFinal.png"/>
          <p:cNvPicPr>
            <a:picLocks noChangeAspect="1" noChangeArrowheads="1"/>
          </p:cNvPicPr>
          <p:nvPr/>
        </p:nvPicPr>
        <p:blipFill>
          <a:blip r:embed="rId3">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7989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2873</TotalTime>
  <Words>2223</Words>
  <Application>Microsoft Office PowerPoint</Application>
  <PresentationFormat>On-screen Show (4:3)</PresentationFormat>
  <Paragraphs>187</Paragraphs>
  <Slides>14</Slides>
  <Notes>14</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ASPIRE Off-Site Visits</vt:lpstr>
      <vt:lpstr>Rationale</vt:lpstr>
      <vt:lpstr>Off-Site Visit vs. Outreach</vt:lpstr>
      <vt:lpstr>When to Utilize?</vt:lpstr>
      <vt:lpstr>Potential Situations</vt:lpstr>
      <vt:lpstr>Permitted Locations &amp; Visit Types</vt:lpstr>
      <vt:lpstr>Study Procedures</vt:lpstr>
      <vt:lpstr>Minimum Procedures for VR dispensation: </vt:lpstr>
      <vt:lpstr>General Considerations</vt:lpstr>
      <vt:lpstr>Lab Considerations</vt:lpstr>
      <vt:lpstr>Study Product Considerations</vt:lpstr>
      <vt:lpstr>Source Documentation Considerations</vt:lpstr>
      <vt:lpstr>Preparing for an Off-Site Visit</vt:lpstr>
      <vt:lpstr>Scenario</vt:lpstr>
    </vt:vector>
  </TitlesOfParts>
  <Company>FHI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Schwartz (US - NC)</dc:creator>
  <cp:lastModifiedBy>Kat Richards</cp:lastModifiedBy>
  <cp:revision>212</cp:revision>
  <cp:lastPrinted>2012-04-16T16:56:11Z</cp:lastPrinted>
  <dcterms:created xsi:type="dcterms:W3CDTF">2011-11-21T15:00:15Z</dcterms:created>
  <dcterms:modified xsi:type="dcterms:W3CDTF">2013-01-02T17:28:27Z</dcterms:modified>
</cp:coreProperties>
</file>